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diagrams/layout7.xml" ContentType="application/vnd.openxmlformats-officedocument.drawingml.diagram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6" r:id="rId1"/>
  </p:sldMasterIdLst>
  <p:notesMasterIdLst>
    <p:notesMasterId r:id="rId64"/>
  </p:notesMasterIdLst>
  <p:sldIdLst>
    <p:sldId id="275" r:id="rId2"/>
    <p:sldId id="284" r:id="rId3"/>
    <p:sldId id="285" r:id="rId4"/>
    <p:sldId id="286" r:id="rId5"/>
    <p:sldId id="299" r:id="rId6"/>
    <p:sldId id="287" r:id="rId7"/>
    <p:sldId id="300" r:id="rId8"/>
    <p:sldId id="301" r:id="rId9"/>
    <p:sldId id="303" r:id="rId10"/>
    <p:sldId id="302" r:id="rId11"/>
    <p:sldId id="304" r:id="rId12"/>
    <p:sldId id="288" r:id="rId13"/>
    <p:sldId id="289" r:id="rId14"/>
    <p:sldId id="290" r:id="rId15"/>
    <p:sldId id="305" r:id="rId16"/>
    <p:sldId id="306" r:id="rId17"/>
    <p:sldId id="310" r:id="rId18"/>
    <p:sldId id="311" r:id="rId19"/>
    <p:sldId id="320" r:id="rId20"/>
    <p:sldId id="312" r:id="rId21"/>
    <p:sldId id="350" r:id="rId22"/>
    <p:sldId id="313" r:id="rId23"/>
    <p:sldId id="314" r:id="rId24"/>
    <p:sldId id="323" r:id="rId25"/>
    <p:sldId id="324" r:id="rId26"/>
    <p:sldId id="325" r:id="rId27"/>
    <p:sldId id="326" r:id="rId28"/>
    <p:sldId id="327" r:id="rId29"/>
    <p:sldId id="329" r:id="rId30"/>
    <p:sldId id="330" r:id="rId31"/>
    <p:sldId id="338" r:id="rId32"/>
    <p:sldId id="331" r:id="rId33"/>
    <p:sldId id="333" r:id="rId34"/>
    <p:sldId id="335" r:id="rId35"/>
    <p:sldId id="339" r:id="rId36"/>
    <p:sldId id="340" r:id="rId37"/>
    <p:sldId id="341" r:id="rId38"/>
    <p:sldId id="364" r:id="rId39"/>
    <p:sldId id="371" r:id="rId40"/>
    <p:sldId id="372" r:id="rId41"/>
    <p:sldId id="365" r:id="rId42"/>
    <p:sldId id="366" r:id="rId43"/>
    <p:sldId id="367" r:id="rId44"/>
    <p:sldId id="368" r:id="rId45"/>
    <p:sldId id="369" r:id="rId46"/>
    <p:sldId id="370" r:id="rId47"/>
    <p:sldId id="363" r:id="rId48"/>
    <p:sldId id="373" r:id="rId49"/>
    <p:sldId id="374" r:id="rId50"/>
    <p:sldId id="375" r:id="rId51"/>
    <p:sldId id="381" r:id="rId52"/>
    <p:sldId id="377" r:id="rId53"/>
    <p:sldId id="383" r:id="rId54"/>
    <p:sldId id="378" r:id="rId55"/>
    <p:sldId id="379" r:id="rId56"/>
    <p:sldId id="343" r:id="rId57"/>
    <p:sldId id="344" r:id="rId58"/>
    <p:sldId id="345" r:id="rId59"/>
    <p:sldId id="349" r:id="rId60"/>
    <p:sldId id="360" r:id="rId61"/>
    <p:sldId id="361" r:id="rId62"/>
    <p:sldId id="384" r:id="rId63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600CC"/>
    <a:srgbClr val="FFFF99"/>
    <a:srgbClr val="FFCC66"/>
    <a:srgbClr val="323296"/>
    <a:srgbClr val="35482E"/>
    <a:srgbClr val="FFFFCC"/>
    <a:srgbClr val="CCFFCC"/>
    <a:srgbClr val="52714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59" autoAdjust="0"/>
    <p:restoredTop sz="94893" autoAdjust="0"/>
  </p:normalViewPr>
  <p:slideViewPr>
    <p:cSldViewPr>
      <p:cViewPr>
        <p:scale>
          <a:sx n="90" d="100"/>
          <a:sy n="90" d="100"/>
        </p:scale>
        <p:origin x="-72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83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C1D4B6-1F2A-41FA-B04B-A61E1358A4C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F6A6CA69-81E2-42BF-947B-9B138E516BD1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Нетарифные</a:t>
          </a:r>
        </a:p>
      </dgm:t>
    </dgm:pt>
    <dgm:pt modelId="{7C4D1996-3482-4ADE-B02F-4C7B9D860795}" type="parTrans" cxnId="{B54122EB-BA4A-4580-9F3C-E5FD2768D046}">
      <dgm:prSet/>
      <dgm:spPr/>
      <dgm:t>
        <a:bodyPr/>
        <a:lstStyle/>
        <a:p>
          <a:endParaRPr lang="ru-RU"/>
        </a:p>
      </dgm:t>
    </dgm:pt>
    <dgm:pt modelId="{5DD92AB9-645B-477F-9950-7A53BF591FF2}" type="sibTrans" cxnId="{B54122EB-BA4A-4580-9F3C-E5FD2768D046}">
      <dgm:prSet/>
      <dgm:spPr/>
      <dgm:t>
        <a:bodyPr/>
        <a:lstStyle/>
        <a:p>
          <a:endParaRPr lang="ru-RU"/>
        </a:p>
      </dgm:t>
    </dgm:pt>
    <dgm:pt modelId="{64F4B86B-336D-416E-A059-A2A8AEAE1080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Ограничено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используют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таможенные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пошлины,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обычно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качественные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методы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0FE4FB80-26F5-4AE7-BFA5-4DC570C9492A}" type="parTrans" cxnId="{FB357F58-807C-4C02-89A0-2DE49759931F}">
      <dgm:prSet/>
      <dgm:spPr/>
      <dgm:t>
        <a:bodyPr/>
        <a:lstStyle/>
        <a:p>
          <a:endParaRPr lang="ru-RU"/>
        </a:p>
      </dgm:t>
    </dgm:pt>
    <dgm:pt modelId="{89C73427-32FE-463D-B341-6AE3BF1B5BA8}" type="sibTrans" cxnId="{FB357F58-807C-4C02-89A0-2DE49759931F}">
      <dgm:prSet/>
      <dgm:spPr/>
      <dgm:t>
        <a:bodyPr/>
        <a:lstStyle/>
        <a:p>
          <a:endParaRPr lang="ru-RU"/>
        </a:p>
      </dgm:t>
    </dgm:pt>
    <dgm:pt modelId="{EC215482-F1E6-49DE-9199-BBF37DDB7B5E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Используют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прямые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методы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запрета 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ограничения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2BAB6A79-785E-4BBD-8E94-B249A9E99B0D}" type="parTrans" cxnId="{974DF6E4-FEDB-4A1E-B8E2-9796BC0B62C6}">
      <dgm:prSet/>
      <dgm:spPr/>
      <dgm:t>
        <a:bodyPr/>
        <a:lstStyle/>
        <a:p>
          <a:endParaRPr lang="ru-RU"/>
        </a:p>
      </dgm:t>
    </dgm:pt>
    <dgm:pt modelId="{AC0FA88A-47B0-44B4-ABCC-3B96803E9A1A}" type="sibTrans" cxnId="{974DF6E4-FEDB-4A1E-B8E2-9796BC0B62C6}">
      <dgm:prSet/>
      <dgm:spPr/>
      <dgm:t>
        <a:bodyPr/>
        <a:lstStyle/>
        <a:p>
          <a:endParaRPr lang="ru-RU"/>
        </a:p>
      </dgm:t>
    </dgm:pt>
    <dgm:pt modelId="{AC19DEC7-CB65-4BAE-BA68-008C135D1979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В основном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применяются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при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торговле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услугами</a:t>
          </a:r>
        </a:p>
      </dgm:t>
    </dgm:pt>
    <dgm:pt modelId="{88114DF4-E6C4-4AB1-93F9-637C622F009D}" type="parTrans" cxnId="{FDD185B5-3066-4707-9410-B9DBD5472A42}">
      <dgm:prSet/>
      <dgm:spPr/>
      <dgm:t>
        <a:bodyPr/>
        <a:lstStyle/>
        <a:p>
          <a:endParaRPr lang="ru-RU"/>
        </a:p>
      </dgm:t>
    </dgm:pt>
    <dgm:pt modelId="{57C872FB-F120-4707-A698-C4DB4A102AA1}" type="sibTrans" cxnId="{FDD185B5-3066-4707-9410-B9DBD5472A42}">
      <dgm:prSet/>
      <dgm:spPr/>
      <dgm:t>
        <a:bodyPr/>
        <a:lstStyle/>
        <a:p>
          <a:endParaRPr lang="ru-RU"/>
        </a:p>
      </dgm:t>
    </dgm:pt>
    <dgm:pt modelId="{1651E5A6-DE8D-44C3-B5B6-73DE2FDEC4DB}" type="pres">
      <dgm:prSet presAssocID="{EEC1D4B6-1F2A-41FA-B04B-A61E1358A4C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1831E20-6B5C-4B3D-8EAD-4920D4E27C52}" type="pres">
      <dgm:prSet presAssocID="{F6A6CA69-81E2-42BF-947B-9B138E516BD1}" presName="hierRoot1" presStyleCnt="0">
        <dgm:presLayoutVars>
          <dgm:hierBranch/>
        </dgm:presLayoutVars>
      </dgm:prSet>
      <dgm:spPr/>
    </dgm:pt>
    <dgm:pt modelId="{57EA90E0-5FE9-4703-B1C0-311B9FCC5957}" type="pres">
      <dgm:prSet presAssocID="{F6A6CA69-81E2-42BF-947B-9B138E516BD1}" presName="rootComposite1" presStyleCnt="0"/>
      <dgm:spPr/>
    </dgm:pt>
    <dgm:pt modelId="{F5A84B22-8D9F-4EC1-ADBC-576BFCCBF209}" type="pres">
      <dgm:prSet presAssocID="{F6A6CA69-81E2-42BF-947B-9B138E516BD1}" presName="rootText1" presStyleLbl="node0" presStyleIdx="0" presStyleCnt="1" custScaleX="157367" custScaleY="3123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D0E3C6A-9F7F-403B-9185-B7CA5E908949}" type="pres">
      <dgm:prSet presAssocID="{F6A6CA69-81E2-42BF-947B-9B138E516BD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EAAD0A3-5219-462B-92E1-05CFF9D650A4}" type="pres">
      <dgm:prSet presAssocID="{F6A6CA69-81E2-42BF-947B-9B138E516BD1}" presName="hierChild2" presStyleCnt="0"/>
      <dgm:spPr/>
    </dgm:pt>
    <dgm:pt modelId="{C117124D-96F3-46ED-B6BF-28DB4FBB89D8}" type="pres">
      <dgm:prSet presAssocID="{0FE4FB80-26F5-4AE7-BFA5-4DC570C9492A}" presName="Name35" presStyleLbl="parChTrans1D2" presStyleIdx="0" presStyleCnt="3"/>
      <dgm:spPr/>
      <dgm:t>
        <a:bodyPr/>
        <a:lstStyle/>
        <a:p>
          <a:endParaRPr lang="ru-RU"/>
        </a:p>
      </dgm:t>
    </dgm:pt>
    <dgm:pt modelId="{2493908F-06D2-4921-8FCD-F136EAE23A50}" type="pres">
      <dgm:prSet presAssocID="{64F4B86B-336D-416E-A059-A2A8AEAE1080}" presName="hierRoot2" presStyleCnt="0">
        <dgm:presLayoutVars>
          <dgm:hierBranch/>
        </dgm:presLayoutVars>
      </dgm:prSet>
      <dgm:spPr/>
    </dgm:pt>
    <dgm:pt modelId="{490E1BA6-C0E4-46A4-AEED-CC1684838FF5}" type="pres">
      <dgm:prSet presAssocID="{64F4B86B-336D-416E-A059-A2A8AEAE1080}" presName="rootComposite" presStyleCnt="0"/>
      <dgm:spPr/>
    </dgm:pt>
    <dgm:pt modelId="{942E956C-B007-4F5D-9AD6-19788FAA0F36}" type="pres">
      <dgm:prSet presAssocID="{64F4B86B-336D-416E-A059-A2A8AEAE1080}" presName="rootText" presStyleLbl="node2" presStyleIdx="0" presStyleCnt="3" custScaleY="3698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41C0E59-958E-46FC-9ED1-1CCE9A0DF41C}" type="pres">
      <dgm:prSet presAssocID="{64F4B86B-336D-416E-A059-A2A8AEAE1080}" presName="rootConnector" presStyleLbl="node2" presStyleIdx="0" presStyleCnt="3"/>
      <dgm:spPr/>
      <dgm:t>
        <a:bodyPr/>
        <a:lstStyle/>
        <a:p>
          <a:endParaRPr lang="ru-RU"/>
        </a:p>
      </dgm:t>
    </dgm:pt>
    <dgm:pt modelId="{8BCCE5E9-8696-4ECB-882C-D1632B44A52C}" type="pres">
      <dgm:prSet presAssocID="{64F4B86B-336D-416E-A059-A2A8AEAE1080}" presName="hierChild4" presStyleCnt="0"/>
      <dgm:spPr/>
    </dgm:pt>
    <dgm:pt modelId="{6124F6EF-173E-400A-A860-61B9608B10BA}" type="pres">
      <dgm:prSet presAssocID="{64F4B86B-336D-416E-A059-A2A8AEAE1080}" presName="hierChild5" presStyleCnt="0"/>
      <dgm:spPr/>
    </dgm:pt>
    <dgm:pt modelId="{E2C20352-3C87-4FCE-90BB-9CE1A64A8848}" type="pres">
      <dgm:prSet presAssocID="{2BAB6A79-785E-4BBD-8E94-B249A9E99B0D}" presName="Name35" presStyleLbl="parChTrans1D2" presStyleIdx="1" presStyleCnt="3"/>
      <dgm:spPr/>
      <dgm:t>
        <a:bodyPr/>
        <a:lstStyle/>
        <a:p>
          <a:endParaRPr lang="ru-RU"/>
        </a:p>
      </dgm:t>
    </dgm:pt>
    <dgm:pt modelId="{56930477-99DC-4095-95CD-DFFD647D50A5}" type="pres">
      <dgm:prSet presAssocID="{EC215482-F1E6-49DE-9199-BBF37DDB7B5E}" presName="hierRoot2" presStyleCnt="0">
        <dgm:presLayoutVars>
          <dgm:hierBranch/>
        </dgm:presLayoutVars>
      </dgm:prSet>
      <dgm:spPr/>
    </dgm:pt>
    <dgm:pt modelId="{99FAC9D4-B322-4CAD-8365-F28726F6AB76}" type="pres">
      <dgm:prSet presAssocID="{EC215482-F1E6-49DE-9199-BBF37DDB7B5E}" presName="rootComposite" presStyleCnt="0"/>
      <dgm:spPr/>
    </dgm:pt>
    <dgm:pt modelId="{AB7F956F-462C-410C-A2A8-C83C2431466D}" type="pres">
      <dgm:prSet presAssocID="{EC215482-F1E6-49DE-9199-BBF37DDB7B5E}" presName="rootText" presStyleLbl="node2" presStyleIdx="1" presStyleCnt="3" custScaleY="37407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3F5D3D6-E690-455F-9DD6-7B400F63E3D9}" type="pres">
      <dgm:prSet presAssocID="{EC215482-F1E6-49DE-9199-BBF37DDB7B5E}" presName="rootConnector" presStyleLbl="node2" presStyleIdx="1" presStyleCnt="3"/>
      <dgm:spPr/>
      <dgm:t>
        <a:bodyPr/>
        <a:lstStyle/>
        <a:p>
          <a:endParaRPr lang="ru-RU"/>
        </a:p>
      </dgm:t>
    </dgm:pt>
    <dgm:pt modelId="{7A5AE50D-12E2-48D8-B4C0-5C17C33513C8}" type="pres">
      <dgm:prSet presAssocID="{EC215482-F1E6-49DE-9199-BBF37DDB7B5E}" presName="hierChild4" presStyleCnt="0"/>
      <dgm:spPr/>
    </dgm:pt>
    <dgm:pt modelId="{DD6B3925-296D-43F8-AE3C-71EC2B40E128}" type="pres">
      <dgm:prSet presAssocID="{EC215482-F1E6-49DE-9199-BBF37DDB7B5E}" presName="hierChild5" presStyleCnt="0"/>
      <dgm:spPr/>
    </dgm:pt>
    <dgm:pt modelId="{FE6595D4-4952-4382-9DEE-3F25B8B1F57B}" type="pres">
      <dgm:prSet presAssocID="{88114DF4-E6C4-4AB1-93F9-637C622F009D}" presName="Name35" presStyleLbl="parChTrans1D2" presStyleIdx="2" presStyleCnt="3"/>
      <dgm:spPr/>
      <dgm:t>
        <a:bodyPr/>
        <a:lstStyle/>
        <a:p>
          <a:endParaRPr lang="ru-RU"/>
        </a:p>
      </dgm:t>
    </dgm:pt>
    <dgm:pt modelId="{4C94771D-5504-4D0B-8B4D-4918E394731E}" type="pres">
      <dgm:prSet presAssocID="{AC19DEC7-CB65-4BAE-BA68-008C135D1979}" presName="hierRoot2" presStyleCnt="0">
        <dgm:presLayoutVars>
          <dgm:hierBranch/>
        </dgm:presLayoutVars>
      </dgm:prSet>
      <dgm:spPr/>
    </dgm:pt>
    <dgm:pt modelId="{6C5AA3DE-6931-46A3-AF25-AB257D131993}" type="pres">
      <dgm:prSet presAssocID="{AC19DEC7-CB65-4BAE-BA68-008C135D1979}" presName="rootComposite" presStyleCnt="0"/>
      <dgm:spPr/>
    </dgm:pt>
    <dgm:pt modelId="{57DC082E-2E61-46FF-A62C-5B1FF7A10E8F}" type="pres">
      <dgm:prSet presAssocID="{AC19DEC7-CB65-4BAE-BA68-008C135D1979}" presName="rootText" presStyleLbl="node2" presStyleIdx="2" presStyleCnt="3" custScaleY="3698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ECB617F-62D0-4B77-9B23-250DB33D85D0}" type="pres">
      <dgm:prSet presAssocID="{AC19DEC7-CB65-4BAE-BA68-008C135D1979}" presName="rootConnector" presStyleLbl="node2" presStyleIdx="2" presStyleCnt="3"/>
      <dgm:spPr/>
      <dgm:t>
        <a:bodyPr/>
        <a:lstStyle/>
        <a:p>
          <a:endParaRPr lang="ru-RU"/>
        </a:p>
      </dgm:t>
    </dgm:pt>
    <dgm:pt modelId="{5EC1B3AF-9B9E-4269-99C4-80653354DCF2}" type="pres">
      <dgm:prSet presAssocID="{AC19DEC7-CB65-4BAE-BA68-008C135D1979}" presName="hierChild4" presStyleCnt="0"/>
      <dgm:spPr/>
    </dgm:pt>
    <dgm:pt modelId="{F7E49350-E3D5-405C-93CD-B9CD141EF47F}" type="pres">
      <dgm:prSet presAssocID="{AC19DEC7-CB65-4BAE-BA68-008C135D1979}" presName="hierChild5" presStyleCnt="0"/>
      <dgm:spPr/>
    </dgm:pt>
    <dgm:pt modelId="{B0FE9204-9738-4B1C-B349-A091F21316D7}" type="pres">
      <dgm:prSet presAssocID="{F6A6CA69-81E2-42BF-947B-9B138E516BD1}" presName="hierChild3" presStyleCnt="0"/>
      <dgm:spPr/>
    </dgm:pt>
  </dgm:ptLst>
  <dgm:cxnLst>
    <dgm:cxn modelId="{4E6C8A8F-9817-416A-9DBB-9DC6A7071C51}" type="presOf" srcId="{EEC1D4B6-1F2A-41FA-B04B-A61E1358A4CB}" destId="{1651E5A6-DE8D-44C3-B5B6-73DE2FDEC4DB}" srcOrd="0" destOrd="0" presId="urn:microsoft.com/office/officeart/2005/8/layout/orgChart1"/>
    <dgm:cxn modelId="{F1BB9E3A-1757-410E-97F2-5AC73F5CC9FC}" type="presOf" srcId="{64F4B86B-336D-416E-A059-A2A8AEAE1080}" destId="{942E956C-B007-4F5D-9AD6-19788FAA0F36}" srcOrd="0" destOrd="0" presId="urn:microsoft.com/office/officeart/2005/8/layout/orgChart1"/>
    <dgm:cxn modelId="{76EB0D99-5971-4BE7-967A-7F111AC0237E}" type="presOf" srcId="{2BAB6A79-785E-4BBD-8E94-B249A9E99B0D}" destId="{E2C20352-3C87-4FCE-90BB-9CE1A64A8848}" srcOrd="0" destOrd="0" presId="urn:microsoft.com/office/officeart/2005/8/layout/orgChart1"/>
    <dgm:cxn modelId="{B54122EB-BA4A-4580-9F3C-E5FD2768D046}" srcId="{EEC1D4B6-1F2A-41FA-B04B-A61E1358A4CB}" destId="{F6A6CA69-81E2-42BF-947B-9B138E516BD1}" srcOrd="0" destOrd="0" parTransId="{7C4D1996-3482-4ADE-B02F-4C7B9D860795}" sibTransId="{5DD92AB9-645B-477F-9950-7A53BF591FF2}"/>
    <dgm:cxn modelId="{1F270691-A13F-4920-A850-D479DC5BE7C4}" type="presOf" srcId="{AC19DEC7-CB65-4BAE-BA68-008C135D1979}" destId="{57DC082E-2E61-46FF-A62C-5B1FF7A10E8F}" srcOrd="0" destOrd="0" presId="urn:microsoft.com/office/officeart/2005/8/layout/orgChart1"/>
    <dgm:cxn modelId="{424000DE-CB49-45BA-9FEE-F665F2449508}" type="presOf" srcId="{0FE4FB80-26F5-4AE7-BFA5-4DC570C9492A}" destId="{C117124D-96F3-46ED-B6BF-28DB4FBB89D8}" srcOrd="0" destOrd="0" presId="urn:microsoft.com/office/officeart/2005/8/layout/orgChart1"/>
    <dgm:cxn modelId="{974DF6E4-FEDB-4A1E-B8E2-9796BC0B62C6}" srcId="{F6A6CA69-81E2-42BF-947B-9B138E516BD1}" destId="{EC215482-F1E6-49DE-9199-BBF37DDB7B5E}" srcOrd="1" destOrd="0" parTransId="{2BAB6A79-785E-4BBD-8E94-B249A9E99B0D}" sibTransId="{AC0FA88A-47B0-44B4-ABCC-3B96803E9A1A}"/>
    <dgm:cxn modelId="{FDD185B5-3066-4707-9410-B9DBD5472A42}" srcId="{F6A6CA69-81E2-42BF-947B-9B138E516BD1}" destId="{AC19DEC7-CB65-4BAE-BA68-008C135D1979}" srcOrd="2" destOrd="0" parTransId="{88114DF4-E6C4-4AB1-93F9-637C622F009D}" sibTransId="{57C872FB-F120-4707-A698-C4DB4A102AA1}"/>
    <dgm:cxn modelId="{FB357F58-807C-4C02-89A0-2DE49759931F}" srcId="{F6A6CA69-81E2-42BF-947B-9B138E516BD1}" destId="{64F4B86B-336D-416E-A059-A2A8AEAE1080}" srcOrd="0" destOrd="0" parTransId="{0FE4FB80-26F5-4AE7-BFA5-4DC570C9492A}" sibTransId="{89C73427-32FE-463D-B341-6AE3BF1B5BA8}"/>
    <dgm:cxn modelId="{D7408031-D45D-4DEA-9165-742CDE3FE078}" type="presOf" srcId="{F6A6CA69-81E2-42BF-947B-9B138E516BD1}" destId="{1D0E3C6A-9F7F-403B-9185-B7CA5E908949}" srcOrd="1" destOrd="0" presId="urn:microsoft.com/office/officeart/2005/8/layout/orgChart1"/>
    <dgm:cxn modelId="{B5C6C0A6-EFF1-4083-9B2E-CD285551B8D7}" type="presOf" srcId="{EC215482-F1E6-49DE-9199-BBF37DDB7B5E}" destId="{AB7F956F-462C-410C-A2A8-C83C2431466D}" srcOrd="0" destOrd="0" presId="urn:microsoft.com/office/officeart/2005/8/layout/orgChart1"/>
    <dgm:cxn modelId="{370073CC-65A4-4190-9D01-BDAB057EE6C1}" type="presOf" srcId="{EC215482-F1E6-49DE-9199-BBF37DDB7B5E}" destId="{B3F5D3D6-E690-455F-9DD6-7B400F63E3D9}" srcOrd="1" destOrd="0" presId="urn:microsoft.com/office/officeart/2005/8/layout/orgChart1"/>
    <dgm:cxn modelId="{FB30B374-B895-4AB6-A2BD-F5D9233C2A21}" type="presOf" srcId="{F6A6CA69-81E2-42BF-947B-9B138E516BD1}" destId="{F5A84B22-8D9F-4EC1-ADBC-576BFCCBF209}" srcOrd="0" destOrd="0" presId="urn:microsoft.com/office/officeart/2005/8/layout/orgChart1"/>
    <dgm:cxn modelId="{28B960B5-EB82-4064-AC17-122ADACB5E0C}" type="presOf" srcId="{64F4B86B-336D-416E-A059-A2A8AEAE1080}" destId="{C41C0E59-958E-46FC-9ED1-1CCE9A0DF41C}" srcOrd="1" destOrd="0" presId="urn:microsoft.com/office/officeart/2005/8/layout/orgChart1"/>
    <dgm:cxn modelId="{B0B18C0B-9B85-4DAD-8611-502A328CB04B}" type="presOf" srcId="{88114DF4-E6C4-4AB1-93F9-637C622F009D}" destId="{FE6595D4-4952-4382-9DEE-3F25B8B1F57B}" srcOrd="0" destOrd="0" presId="urn:microsoft.com/office/officeart/2005/8/layout/orgChart1"/>
    <dgm:cxn modelId="{E67A58A9-BFE3-496E-B2FD-A60F01A2FB5D}" type="presOf" srcId="{AC19DEC7-CB65-4BAE-BA68-008C135D1979}" destId="{EECB617F-62D0-4B77-9B23-250DB33D85D0}" srcOrd="1" destOrd="0" presId="urn:microsoft.com/office/officeart/2005/8/layout/orgChart1"/>
    <dgm:cxn modelId="{9D0610C5-BCBF-4197-8B3C-63B556FDF496}" type="presParOf" srcId="{1651E5A6-DE8D-44C3-B5B6-73DE2FDEC4DB}" destId="{A1831E20-6B5C-4B3D-8EAD-4920D4E27C52}" srcOrd="0" destOrd="0" presId="urn:microsoft.com/office/officeart/2005/8/layout/orgChart1"/>
    <dgm:cxn modelId="{03EC9493-8BFF-423E-B5E3-E1CA7271B278}" type="presParOf" srcId="{A1831E20-6B5C-4B3D-8EAD-4920D4E27C52}" destId="{57EA90E0-5FE9-4703-B1C0-311B9FCC5957}" srcOrd="0" destOrd="0" presId="urn:microsoft.com/office/officeart/2005/8/layout/orgChart1"/>
    <dgm:cxn modelId="{EF87AC3F-0059-440B-8DD1-D6175CC76E31}" type="presParOf" srcId="{57EA90E0-5FE9-4703-B1C0-311B9FCC5957}" destId="{F5A84B22-8D9F-4EC1-ADBC-576BFCCBF209}" srcOrd="0" destOrd="0" presId="urn:microsoft.com/office/officeart/2005/8/layout/orgChart1"/>
    <dgm:cxn modelId="{8CBA1D98-7734-4642-80CB-06E612973A64}" type="presParOf" srcId="{57EA90E0-5FE9-4703-B1C0-311B9FCC5957}" destId="{1D0E3C6A-9F7F-403B-9185-B7CA5E908949}" srcOrd="1" destOrd="0" presId="urn:microsoft.com/office/officeart/2005/8/layout/orgChart1"/>
    <dgm:cxn modelId="{A27A8A75-CF01-4342-944F-09FEEF496DB5}" type="presParOf" srcId="{A1831E20-6B5C-4B3D-8EAD-4920D4E27C52}" destId="{3EAAD0A3-5219-462B-92E1-05CFF9D650A4}" srcOrd="1" destOrd="0" presId="urn:microsoft.com/office/officeart/2005/8/layout/orgChart1"/>
    <dgm:cxn modelId="{4B661AE1-D82F-4F23-A5D8-AAC94311E549}" type="presParOf" srcId="{3EAAD0A3-5219-462B-92E1-05CFF9D650A4}" destId="{C117124D-96F3-46ED-B6BF-28DB4FBB89D8}" srcOrd="0" destOrd="0" presId="urn:microsoft.com/office/officeart/2005/8/layout/orgChart1"/>
    <dgm:cxn modelId="{CDC07B7F-D5D2-4112-BBC1-5C782A258782}" type="presParOf" srcId="{3EAAD0A3-5219-462B-92E1-05CFF9D650A4}" destId="{2493908F-06D2-4921-8FCD-F136EAE23A50}" srcOrd="1" destOrd="0" presId="urn:microsoft.com/office/officeart/2005/8/layout/orgChart1"/>
    <dgm:cxn modelId="{9890D85F-6B26-4375-9F5B-07FE44BBBB3F}" type="presParOf" srcId="{2493908F-06D2-4921-8FCD-F136EAE23A50}" destId="{490E1BA6-C0E4-46A4-AEED-CC1684838FF5}" srcOrd="0" destOrd="0" presId="urn:microsoft.com/office/officeart/2005/8/layout/orgChart1"/>
    <dgm:cxn modelId="{142CB461-5CC9-4161-B899-5573608FE228}" type="presParOf" srcId="{490E1BA6-C0E4-46A4-AEED-CC1684838FF5}" destId="{942E956C-B007-4F5D-9AD6-19788FAA0F36}" srcOrd="0" destOrd="0" presId="urn:microsoft.com/office/officeart/2005/8/layout/orgChart1"/>
    <dgm:cxn modelId="{2654C009-F9E5-483D-BCC0-CAE6D56F8D6D}" type="presParOf" srcId="{490E1BA6-C0E4-46A4-AEED-CC1684838FF5}" destId="{C41C0E59-958E-46FC-9ED1-1CCE9A0DF41C}" srcOrd="1" destOrd="0" presId="urn:microsoft.com/office/officeart/2005/8/layout/orgChart1"/>
    <dgm:cxn modelId="{4C590962-91C5-487F-90F3-E32B9714488B}" type="presParOf" srcId="{2493908F-06D2-4921-8FCD-F136EAE23A50}" destId="{8BCCE5E9-8696-4ECB-882C-D1632B44A52C}" srcOrd="1" destOrd="0" presId="urn:microsoft.com/office/officeart/2005/8/layout/orgChart1"/>
    <dgm:cxn modelId="{4FC1D2C2-A61F-4D42-9A2A-751567FDD976}" type="presParOf" srcId="{2493908F-06D2-4921-8FCD-F136EAE23A50}" destId="{6124F6EF-173E-400A-A860-61B9608B10BA}" srcOrd="2" destOrd="0" presId="urn:microsoft.com/office/officeart/2005/8/layout/orgChart1"/>
    <dgm:cxn modelId="{76E8807D-ABE8-475F-B3CD-FB7FF7F53DA7}" type="presParOf" srcId="{3EAAD0A3-5219-462B-92E1-05CFF9D650A4}" destId="{E2C20352-3C87-4FCE-90BB-9CE1A64A8848}" srcOrd="2" destOrd="0" presId="urn:microsoft.com/office/officeart/2005/8/layout/orgChart1"/>
    <dgm:cxn modelId="{5BD94A81-5283-477C-B893-24A1BF04269D}" type="presParOf" srcId="{3EAAD0A3-5219-462B-92E1-05CFF9D650A4}" destId="{56930477-99DC-4095-95CD-DFFD647D50A5}" srcOrd="3" destOrd="0" presId="urn:microsoft.com/office/officeart/2005/8/layout/orgChart1"/>
    <dgm:cxn modelId="{412BCD03-0AAD-4D66-81B3-5B95A6BBD1E2}" type="presParOf" srcId="{56930477-99DC-4095-95CD-DFFD647D50A5}" destId="{99FAC9D4-B322-4CAD-8365-F28726F6AB76}" srcOrd="0" destOrd="0" presId="urn:microsoft.com/office/officeart/2005/8/layout/orgChart1"/>
    <dgm:cxn modelId="{E72C9A1D-8730-4BFF-B8F4-881D480923E3}" type="presParOf" srcId="{99FAC9D4-B322-4CAD-8365-F28726F6AB76}" destId="{AB7F956F-462C-410C-A2A8-C83C2431466D}" srcOrd="0" destOrd="0" presId="urn:microsoft.com/office/officeart/2005/8/layout/orgChart1"/>
    <dgm:cxn modelId="{84C3F88E-02C8-4BD4-96D6-C0EA50091E49}" type="presParOf" srcId="{99FAC9D4-B322-4CAD-8365-F28726F6AB76}" destId="{B3F5D3D6-E690-455F-9DD6-7B400F63E3D9}" srcOrd="1" destOrd="0" presId="urn:microsoft.com/office/officeart/2005/8/layout/orgChart1"/>
    <dgm:cxn modelId="{C69FC89E-A96F-4E44-8E4D-37C86140C9C0}" type="presParOf" srcId="{56930477-99DC-4095-95CD-DFFD647D50A5}" destId="{7A5AE50D-12E2-48D8-B4C0-5C17C33513C8}" srcOrd="1" destOrd="0" presId="urn:microsoft.com/office/officeart/2005/8/layout/orgChart1"/>
    <dgm:cxn modelId="{650ECA7D-4D6F-4F8C-A93F-BD98D074C5B8}" type="presParOf" srcId="{56930477-99DC-4095-95CD-DFFD647D50A5}" destId="{DD6B3925-296D-43F8-AE3C-71EC2B40E128}" srcOrd="2" destOrd="0" presId="urn:microsoft.com/office/officeart/2005/8/layout/orgChart1"/>
    <dgm:cxn modelId="{640239F7-398E-4EE3-97F3-04B6A9BAE4F8}" type="presParOf" srcId="{3EAAD0A3-5219-462B-92E1-05CFF9D650A4}" destId="{FE6595D4-4952-4382-9DEE-3F25B8B1F57B}" srcOrd="4" destOrd="0" presId="urn:microsoft.com/office/officeart/2005/8/layout/orgChart1"/>
    <dgm:cxn modelId="{10F0D7F8-B07D-4A0B-952B-D6A5CD86282E}" type="presParOf" srcId="{3EAAD0A3-5219-462B-92E1-05CFF9D650A4}" destId="{4C94771D-5504-4D0B-8B4D-4918E394731E}" srcOrd="5" destOrd="0" presId="urn:microsoft.com/office/officeart/2005/8/layout/orgChart1"/>
    <dgm:cxn modelId="{312F5C23-86BB-4173-9222-C8A7CA3BF255}" type="presParOf" srcId="{4C94771D-5504-4D0B-8B4D-4918E394731E}" destId="{6C5AA3DE-6931-46A3-AF25-AB257D131993}" srcOrd="0" destOrd="0" presId="urn:microsoft.com/office/officeart/2005/8/layout/orgChart1"/>
    <dgm:cxn modelId="{9F64F48D-929E-4B66-805E-BB87B4426611}" type="presParOf" srcId="{6C5AA3DE-6931-46A3-AF25-AB257D131993}" destId="{57DC082E-2E61-46FF-A62C-5B1FF7A10E8F}" srcOrd="0" destOrd="0" presId="urn:microsoft.com/office/officeart/2005/8/layout/orgChart1"/>
    <dgm:cxn modelId="{71986EC0-5CDD-4B51-8621-88333DE2A939}" type="presParOf" srcId="{6C5AA3DE-6931-46A3-AF25-AB257D131993}" destId="{EECB617F-62D0-4B77-9B23-250DB33D85D0}" srcOrd="1" destOrd="0" presId="urn:microsoft.com/office/officeart/2005/8/layout/orgChart1"/>
    <dgm:cxn modelId="{0B0E7822-0012-46F5-A368-F672A5280458}" type="presParOf" srcId="{4C94771D-5504-4D0B-8B4D-4918E394731E}" destId="{5EC1B3AF-9B9E-4269-99C4-80653354DCF2}" srcOrd="1" destOrd="0" presId="urn:microsoft.com/office/officeart/2005/8/layout/orgChart1"/>
    <dgm:cxn modelId="{2174A944-41A3-4367-B432-4F308C24C46E}" type="presParOf" srcId="{4C94771D-5504-4D0B-8B4D-4918E394731E}" destId="{F7E49350-E3D5-405C-93CD-B9CD141EF47F}" srcOrd="2" destOrd="0" presId="urn:microsoft.com/office/officeart/2005/8/layout/orgChart1"/>
    <dgm:cxn modelId="{0E0498BA-8E9E-4F0E-A49B-FAC38C3A058F}" type="presParOf" srcId="{A1831E20-6B5C-4B3D-8EAD-4920D4E27C52}" destId="{B0FE9204-9738-4B1C-B349-A091F21316D7}" srcOrd="2" destOrd="0" presId="urn:microsoft.com/office/officeart/2005/8/layout/orgChar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C1D4B6-1F2A-41FA-B04B-A61E1358A4C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F6A6CA69-81E2-42BF-947B-9B138E516BD1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Тарифные</a:t>
          </a:r>
          <a:endParaRPr kumimoji="0" lang="ru-RU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7C4D1996-3482-4ADE-B02F-4C7B9D860795}" type="parTrans" cxnId="{B54122EB-BA4A-4580-9F3C-E5FD2768D046}">
      <dgm:prSet/>
      <dgm:spPr/>
      <dgm:t>
        <a:bodyPr/>
        <a:lstStyle/>
        <a:p>
          <a:endParaRPr lang="ru-RU"/>
        </a:p>
      </dgm:t>
    </dgm:pt>
    <dgm:pt modelId="{5DD92AB9-645B-477F-9950-7A53BF591FF2}" type="sibTrans" cxnId="{B54122EB-BA4A-4580-9F3C-E5FD2768D046}">
      <dgm:prSet/>
      <dgm:spPr/>
      <dgm:t>
        <a:bodyPr/>
        <a:lstStyle/>
        <a:p>
          <a:endParaRPr lang="ru-RU"/>
        </a:p>
      </dgm:t>
    </dgm:pt>
    <dgm:pt modelId="{64F4B86B-336D-416E-A059-A2A8AEAE1080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Используют</a:t>
          </a:r>
        </a:p>
        <a:p>
          <a:pPr marL="0" lvl="0" indent="0" algn="ctr" defTabSz="914400" rtl="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таможенные </a:t>
          </a:r>
        </a:p>
        <a:p>
          <a:pPr marL="0" lvl="0" indent="0" algn="ctr" defTabSz="914400" rtl="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пошлины</a:t>
          </a:r>
        </a:p>
      </dgm:t>
    </dgm:pt>
    <dgm:pt modelId="{0FE4FB80-26F5-4AE7-BFA5-4DC570C9492A}" type="parTrans" cxnId="{FB357F58-807C-4C02-89A0-2DE49759931F}">
      <dgm:prSet/>
      <dgm:spPr/>
      <dgm:t>
        <a:bodyPr/>
        <a:lstStyle/>
        <a:p>
          <a:endParaRPr lang="ru-RU"/>
        </a:p>
      </dgm:t>
    </dgm:pt>
    <dgm:pt modelId="{89C73427-32FE-463D-B341-6AE3BF1B5BA8}" type="sibTrans" cxnId="{FB357F58-807C-4C02-89A0-2DE49759931F}">
      <dgm:prSet/>
      <dgm:spPr/>
      <dgm:t>
        <a:bodyPr/>
        <a:lstStyle/>
        <a:p>
          <a:endParaRPr lang="ru-RU"/>
        </a:p>
      </dgm:t>
    </dgm:pt>
    <dgm:pt modelId="{EC215482-F1E6-49DE-9199-BBF37DDB7B5E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Используют </a:t>
          </a:r>
        </a:p>
        <a:p>
          <a:pPr marL="0" lvl="0" indent="0" algn="ctr" defTabSz="914400" rtl="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стоимостные </a:t>
          </a:r>
        </a:p>
        <a:p>
          <a:pPr marL="0" lvl="0" indent="0" algn="ctr" defTabSz="914400" rtl="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показатели </a:t>
          </a:r>
        </a:p>
        <a:p>
          <a:pPr marL="0" lvl="0" indent="0" algn="ctr" defTabSz="914400" rtl="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влияния </a:t>
          </a:r>
        </a:p>
        <a:p>
          <a:pPr marL="0" lvl="0" indent="0" algn="ctr" defTabSz="914400" rtl="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на </a:t>
          </a:r>
        </a:p>
        <a:p>
          <a:pPr marL="0" lvl="0" indent="0" algn="ctr" defTabSz="914400" rtl="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динамику </a:t>
          </a:r>
        </a:p>
        <a:p>
          <a:pPr marL="0" lvl="0" indent="0" algn="ctr" defTabSz="914400" rtl="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торговли, </a:t>
          </a:r>
        </a:p>
        <a:p>
          <a:pPr marL="0" lvl="0" indent="0" algn="ctr" defTabSz="914400" rtl="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влияют </a:t>
          </a:r>
        </a:p>
        <a:p>
          <a:pPr marL="0" lvl="0" indent="0" algn="ctr" defTabSz="914400" rtl="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косвенно</a:t>
          </a:r>
        </a:p>
      </dgm:t>
    </dgm:pt>
    <dgm:pt modelId="{2BAB6A79-785E-4BBD-8E94-B249A9E99B0D}" type="parTrans" cxnId="{974DF6E4-FEDB-4A1E-B8E2-9796BC0B62C6}">
      <dgm:prSet/>
      <dgm:spPr/>
      <dgm:t>
        <a:bodyPr/>
        <a:lstStyle/>
        <a:p>
          <a:endParaRPr lang="ru-RU"/>
        </a:p>
      </dgm:t>
    </dgm:pt>
    <dgm:pt modelId="{AC0FA88A-47B0-44B4-ABCC-3B96803E9A1A}" type="sibTrans" cxnId="{974DF6E4-FEDB-4A1E-B8E2-9796BC0B62C6}">
      <dgm:prSet/>
      <dgm:spPr/>
      <dgm:t>
        <a:bodyPr/>
        <a:lstStyle/>
        <a:p>
          <a:endParaRPr lang="ru-RU"/>
        </a:p>
      </dgm:t>
    </dgm:pt>
    <dgm:pt modelId="{AC19DEC7-CB65-4BAE-BA68-008C135D1979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В основном </a:t>
          </a:r>
        </a:p>
        <a:p>
          <a:pPr marL="0" lvl="0" indent="0" algn="ctr" defTabSz="914400" rtl="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0" 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применяются </a:t>
          </a:r>
        </a:p>
        <a:p>
          <a:pPr marL="0" lvl="0" indent="0" algn="ctr" defTabSz="914400" rtl="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0" 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при </a:t>
          </a:r>
        </a:p>
        <a:p>
          <a:pPr marL="0" lvl="0" indent="0" algn="ctr" defTabSz="914400" rtl="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0" 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торговле</a:t>
          </a:r>
        </a:p>
        <a:p>
          <a:pPr marL="0" lvl="0" indent="0" algn="ctr" defTabSz="914400" rtl="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0" 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товарами</a:t>
          </a:r>
          <a:endParaRPr kumimoji="0" lang="ru-RU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88114DF4-E6C4-4AB1-93F9-637C622F009D}" type="parTrans" cxnId="{FDD185B5-3066-4707-9410-B9DBD5472A42}">
      <dgm:prSet/>
      <dgm:spPr/>
      <dgm:t>
        <a:bodyPr/>
        <a:lstStyle/>
        <a:p>
          <a:endParaRPr lang="ru-RU"/>
        </a:p>
      </dgm:t>
    </dgm:pt>
    <dgm:pt modelId="{57C872FB-F120-4707-A698-C4DB4A102AA1}" type="sibTrans" cxnId="{FDD185B5-3066-4707-9410-B9DBD5472A42}">
      <dgm:prSet/>
      <dgm:spPr/>
      <dgm:t>
        <a:bodyPr/>
        <a:lstStyle/>
        <a:p>
          <a:endParaRPr lang="ru-RU"/>
        </a:p>
      </dgm:t>
    </dgm:pt>
    <dgm:pt modelId="{1651E5A6-DE8D-44C3-B5B6-73DE2FDEC4DB}" type="pres">
      <dgm:prSet presAssocID="{EEC1D4B6-1F2A-41FA-B04B-A61E1358A4C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1831E20-6B5C-4B3D-8EAD-4920D4E27C52}" type="pres">
      <dgm:prSet presAssocID="{F6A6CA69-81E2-42BF-947B-9B138E516BD1}" presName="hierRoot1" presStyleCnt="0">
        <dgm:presLayoutVars>
          <dgm:hierBranch/>
        </dgm:presLayoutVars>
      </dgm:prSet>
      <dgm:spPr/>
    </dgm:pt>
    <dgm:pt modelId="{57EA90E0-5FE9-4703-B1C0-311B9FCC5957}" type="pres">
      <dgm:prSet presAssocID="{F6A6CA69-81E2-42BF-947B-9B138E516BD1}" presName="rootComposite1" presStyleCnt="0"/>
      <dgm:spPr/>
    </dgm:pt>
    <dgm:pt modelId="{F5A84B22-8D9F-4EC1-ADBC-576BFCCBF209}" type="pres">
      <dgm:prSet presAssocID="{F6A6CA69-81E2-42BF-947B-9B138E516BD1}" presName="rootText1" presStyleLbl="node0" presStyleIdx="0" presStyleCnt="1" custScaleX="157367" custScaleY="3123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D0E3C6A-9F7F-403B-9185-B7CA5E908949}" type="pres">
      <dgm:prSet presAssocID="{F6A6CA69-81E2-42BF-947B-9B138E516BD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EAAD0A3-5219-462B-92E1-05CFF9D650A4}" type="pres">
      <dgm:prSet presAssocID="{F6A6CA69-81E2-42BF-947B-9B138E516BD1}" presName="hierChild2" presStyleCnt="0"/>
      <dgm:spPr/>
    </dgm:pt>
    <dgm:pt modelId="{C117124D-96F3-46ED-B6BF-28DB4FBB89D8}" type="pres">
      <dgm:prSet presAssocID="{0FE4FB80-26F5-4AE7-BFA5-4DC570C9492A}" presName="Name35" presStyleLbl="parChTrans1D2" presStyleIdx="0" presStyleCnt="3"/>
      <dgm:spPr/>
      <dgm:t>
        <a:bodyPr/>
        <a:lstStyle/>
        <a:p>
          <a:endParaRPr lang="ru-RU"/>
        </a:p>
      </dgm:t>
    </dgm:pt>
    <dgm:pt modelId="{2493908F-06D2-4921-8FCD-F136EAE23A50}" type="pres">
      <dgm:prSet presAssocID="{64F4B86B-336D-416E-A059-A2A8AEAE1080}" presName="hierRoot2" presStyleCnt="0">
        <dgm:presLayoutVars>
          <dgm:hierBranch/>
        </dgm:presLayoutVars>
      </dgm:prSet>
      <dgm:spPr/>
    </dgm:pt>
    <dgm:pt modelId="{490E1BA6-C0E4-46A4-AEED-CC1684838FF5}" type="pres">
      <dgm:prSet presAssocID="{64F4B86B-336D-416E-A059-A2A8AEAE1080}" presName="rootComposite" presStyleCnt="0"/>
      <dgm:spPr/>
    </dgm:pt>
    <dgm:pt modelId="{942E956C-B007-4F5D-9AD6-19788FAA0F36}" type="pres">
      <dgm:prSet presAssocID="{64F4B86B-336D-416E-A059-A2A8AEAE1080}" presName="rootText" presStyleLbl="node2" presStyleIdx="0" presStyleCnt="3" custScaleY="3698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41C0E59-958E-46FC-9ED1-1CCE9A0DF41C}" type="pres">
      <dgm:prSet presAssocID="{64F4B86B-336D-416E-A059-A2A8AEAE1080}" presName="rootConnector" presStyleLbl="node2" presStyleIdx="0" presStyleCnt="3"/>
      <dgm:spPr/>
      <dgm:t>
        <a:bodyPr/>
        <a:lstStyle/>
        <a:p>
          <a:endParaRPr lang="ru-RU"/>
        </a:p>
      </dgm:t>
    </dgm:pt>
    <dgm:pt modelId="{8BCCE5E9-8696-4ECB-882C-D1632B44A52C}" type="pres">
      <dgm:prSet presAssocID="{64F4B86B-336D-416E-A059-A2A8AEAE1080}" presName="hierChild4" presStyleCnt="0"/>
      <dgm:spPr/>
    </dgm:pt>
    <dgm:pt modelId="{6124F6EF-173E-400A-A860-61B9608B10BA}" type="pres">
      <dgm:prSet presAssocID="{64F4B86B-336D-416E-A059-A2A8AEAE1080}" presName="hierChild5" presStyleCnt="0"/>
      <dgm:spPr/>
    </dgm:pt>
    <dgm:pt modelId="{E2C20352-3C87-4FCE-90BB-9CE1A64A8848}" type="pres">
      <dgm:prSet presAssocID="{2BAB6A79-785E-4BBD-8E94-B249A9E99B0D}" presName="Name35" presStyleLbl="parChTrans1D2" presStyleIdx="1" presStyleCnt="3"/>
      <dgm:spPr/>
      <dgm:t>
        <a:bodyPr/>
        <a:lstStyle/>
        <a:p>
          <a:endParaRPr lang="ru-RU"/>
        </a:p>
      </dgm:t>
    </dgm:pt>
    <dgm:pt modelId="{56930477-99DC-4095-95CD-DFFD647D50A5}" type="pres">
      <dgm:prSet presAssocID="{EC215482-F1E6-49DE-9199-BBF37DDB7B5E}" presName="hierRoot2" presStyleCnt="0">
        <dgm:presLayoutVars>
          <dgm:hierBranch/>
        </dgm:presLayoutVars>
      </dgm:prSet>
      <dgm:spPr/>
    </dgm:pt>
    <dgm:pt modelId="{99FAC9D4-B322-4CAD-8365-F28726F6AB76}" type="pres">
      <dgm:prSet presAssocID="{EC215482-F1E6-49DE-9199-BBF37DDB7B5E}" presName="rootComposite" presStyleCnt="0"/>
      <dgm:spPr/>
    </dgm:pt>
    <dgm:pt modelId="{AB7F956F-462C-410C-A2A8-C83C2431466D}" type="pres">
      <dgm:prSet presAssocID="{EC215482-F1E6-49DE-9199-BBF37DDB7B5E}" presName="rootText" presStyleLbl="node2" presStyleIdx="1" presStyleCnt="3" custScaleY="37407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3F5D3D6-E690-455F-9DD6-7B400F63E3D9}" type="pres">
      <dgm:prSet presAssocID="{EC215482-F1E6-49DE-9199-BBF37DDB7B5E}" presName="rootConnector" presStyleLbl="node2" presStyleIdx="1" presStyleCnt="3"/>
      <dgm:spPr/>
      <dgm:t>
        <a:bodyPr/>
        <a:lstStyle/>
        <a:p>
          <a:endParaRPr lang="ru-RU"/>
        </a:p>
      </dgm:t>
    </dgm:pt>
    <dgm:pt modelId="{7A5AE50D-12E2-48D8-B4C0-5C17C33513C8}" type="pres">
      <dgm:prSet presAssocID="{EC215482-F1E6-49DE-9199-BBF37DDB7B5E}" presName="hierChild4" presStyleCnt="0"/>
      <dgm:spPr/>
    </dgm:pt>
    <dgm:pt modelId="{DD6B3925-296D-43F8-AE3C-71EC2B40E128}" type="pres">
      <dgm:prSet presAssocID="{EC215482-F1E6-49DE-9199-BBF37DDB7B5E}" presName="hierChild5" presStyleCnt="0"/>
      <dgm:spPr/>
    </dgm:pt>
    <dgm:pt modelId="{FE6595D4-4952-4382-9DEE-3F25B8B1F57B}" type="pres">
      <dgm:prSet presAssocID="{88114DF4-E6C4-4AB1-93F9-637C622F009D}" presName="Name35" presStyleLbl="parChTrans1D2" presStyleIdx="2" presStyleCnt="3"/>
      <dgm:spPr/>
      <dgm:t>
        <a:bodyPr/>
        <a:lstStyle/>
        <a:p>
          <a:endParaRPr lang="ru-RU"/>
        </a:p>
      </dgm:t>
    </dgm:pt>
    <dgm:pt modelId="{4C94771D-5504-4D0B-8B4D-4918E394731E}" type="pres">
      <dgm:prSet presAssocID="{AC19DEC7-CB65-4BAE-BA68-008C135D1979}" presName="hierRoot2" presStyleCnt="0">
        <dgm:presLayoutVars>
          <dgm:hierBranch/>
        </dgm:presLayoutVars>
      </dgm:prSet>
      <dgm:spPr/>
    </dgm:pt>
    <dgm:pt modelId="{6C5AA3DE-6931-46A3-AF25-AB257D131993}" type="pres">
      <dgm:prSet presAssocID="{AC19DEC7-CB65-4BAE-BA68-008C135D1979}" presName="rootComposite" presStyleCnt="0"/>
      <dgm:spPr/>
    </dgm:pt>
    <dgm:pt modelId="{57DC082E-2E61-46FF-A62C-5B1FF7A10E8F}" type="pres">
      <dgm:prSet presAssocID="{AC19DEC7-CB65-4BAE-BA68-008C135D1979}" presName="rootText" presStyleLbl="node2" presStyleIdx="2" presStyleCnt="3" custScaleY="3698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ECB617F-62D0-4B77-9B23-250DB33D85D0}" type="pres">
      <dgm:prSet presAssocID="{AC19DEC7-CB65-4BAE-BA68-008C135D1979}" presName="rootConnector" presStyleLbl="node2" presStyleIdx="2" presStyleCnt="3"/>
      <dgm:spPr/>
      <dgm:t>
        <a:bodyPr/>
        <a:lstStyle/>
        <a:p>
          <a:endParaRPr lang="ru-RU"/>
        </a:p>
      </dgm:t>
    </dgm:pt>
    <dgm:pt modelId="{5EC1B3AF-9B9E-4269-99C4-80653354DCF2}" type="pres">
      <dgm:prSet presAssocID="{AC19DEC7-CB65-4BAE-BA68-008C135D1979}" presName="hierChild4" presStyleCnt="0"/>
      <dgm:spPr/>
    </dgm:pt>
    <dgm:pt modelId="{F7E49350-E3D5-405C-93CD-B9CD141EF47F}" type="pres">
      <dgm:prSet presAssocID="{AC19DEC7-CB65-4BAE-BA68-008C135D1979}" presName="hierChild5" presStyleCnt="0"/>
      <dgm:spPr/>
    </dgm:pt>
    <dgm:pt modelId="{B0FE9204-9738-4B1C-B349-A091F21316D7}" type="pres">
      <dgm:prSet presAssocID="{F6A6CA69-81E2-42BF-947B-9B138E516BD1}" presName="hierChild3" presStyleCnt="0"/>
      <dgm:spPr/>
    </dgm:pt>
  </dgm:ptLst>
  <dgm:cxnLst>
    <dgm:cxn modelId="{17EA74A8-EBF7-42F6-85FC-47C4C88033F9}" type="presOf" srcId="{F6A6CA69-81E2-42BF-947B-9B138E516BD1}" destId="{F5A84B22-8D9F-4EC1-ADBC-576BFCCBF209}" srcOrd="0" destOrd="0" presId="urn:microsoft.com/office/officeart/2005/8/layout/orgChart1"/>
    <dgm:cxn modelId="{653CE685-F9F9-49FD-9778-C3FF6C002BC0}" type="presOf" srcId="{F6A6CA69-81E2-42BF-947B-9B138E516BD1}" destId="{1D0E3C6A-9F7F-403B-9185-B7CA5E908949}" srcOrd="1" destOrd="0" presId="urn:microsoft.com/office/officeart/2005/8/layout/orgChart1"/>
    <dgm:cxn modelId="{B54122EB-BA4A-4580-9F3C-E5FD2768D046}" srcId="{EEC1D4B6-1F2A-41FA-B04B-A61E1358A4CB}" destId="{F6A6CA69-81E2-42BF-947B-9B138E516BD1}" srcOrd="0" destOrd="0" parTransId="{7C4D1996-3482-4ADE-B02F-4C7B9D860795}" sibTransId="{5DD92AB9-645B-477F-9950-7A53BF591FF2}"/>
    <dgm:cxn modelId="{C5E20D53-C8BF-4356-B0A2-233D5FE3638E}" type="presOf" srcId="{EEC1D4B6-1F2A-41FA-B04B-A61E1358A4CB}" destId="{1651E5A6-DE8D-44C3-B5B6-73DE2FDEC4DB}" srcOrd="0" destOrd="0" presId="urn:microsoft.com/office/officeart/2005/8/layout/orgChart1"/>
    <dgm:cxn modelId="{974DF6E4-FEDB-4A1E-B8E2-9796BC0B62C6}" srcId="{F6A6CA69-81E2-42BF-947B-9B138E516BD1}" destId="{EC215482-F1E6-49DE-9199-BBF37DDB7B5E}" srcOrd="1" destOrd="0" parTransId="{2BAB6A79-785E-4BBD-8E94-B249A9E99B0D}" sibTransId="{AC0FA88A-47B0-44B4-ABCC-3B96803E9A1A}"/>
    <dgm:cxn modelId="{FDD185B5-3066-4707-9410-B9DBD5472A42}" srcId="{F6A6CA69-81E2-42BF-947B-9B138E516BD1}" destId="{AC19DEC7-CB65-4BAE-BA68-008C135D1979}" srcOrd="2" destOrd="0" parTransId="{88114DF4-E6C4-4AB1-93F9-637C622F009D}" sibTransId="{57C872FB-F120-4707-A698-C4DB4A102AA1}"/>
    <dgm:cxn modelId="{FB357F58-807C-4C02-89A0-2DE49759931F}" srcId="{F6A6CA69-81E2-42BF-947B-9B138E516BD1}" destId="{64F4B86B-336D-416E-A059-A2A8AEAE1080}" srcOrd="0" destOrd="0" parTransId="{0FE4FB80-26F5-4AE7-BFA5-4DC570C9492A}" sibTransId="{89C73427-32FE-463D-B341-6AE3BF1B5BA8}"/>
    <dgm:cxn modelId="{6424673D-B4C5-4410-AC65-32BEF7372B00}" type="presOf" srcId="{EC215482-F1E6-49DE-9199-BBF37DDB7B5E}" destId="{AB7F956F-462C-410C-A2A8-C83C2431466D}" srcOrd="0" destOrd="0" presId="urn:microsoft.com/office/officeart/2005/8/layout/orgChart1"/>
    <dgm:cxn modelId="{4480EA44-2F0E-4BCD-9621-E28E06085B0C}" type="presOf" srcId="{88114DF4-E6C4-4AB1-93F9-637C622F009D}" destId="{FE6595D4-4952-4382-9DEE-3F25B8B1F57B}" srcOrd="0" destOrd="0" presId="urn:microsoft.com/office/officeart/2005/8/layout/orgChart1"/>
    <dgm:cxn modelId="{734C2F72-6F62-4895-93E9-B86EF72E3723}" type="presOf" srcId="{0FE4FB80-26F5-4AE7-BFA5-4DC570C9492A}" destId="{C117124D-96F3-46ED-B6BF-28DB4FBB89D8}" srcOrd="0" destOrd="0" presId="urn:microsoft.com/office/officeart/2005/8/layout/orgChart1"/>
    <dgm:cxn modelId="{3AFEB7C6-EE20-4F3D-B60E-6170DDD29444}" type="presOf" srcId="{AC19DEC7-CB65-4BAE-BA68-008C135D1979}" destId="{EECB617F-62D0-4B77-9B23-250DB33D85D0}" srcOrd="1" destOrd="0" presId="urn:microsoft.com/office/officeart/2005/8/layout/orgChart1"/>
    <dgm:cxn modelId="{603728DA-350E-4B33-8915-8A75FFF7627A}" type="presOf" srcId="{AC19DEC7-CB65-4BAE-BA68-008C135D1979}" destId="{57DC082E-2E61-46FF-A62C-5B1FF7A10E8F}" srcOrd="0" destOrd="0" presId="urn:microsoft.com/office/officeart/2005/8/layout/orgChart1"/>
    <dgm:cxn modelId="{F4AFEA47-05C6-4193-9DF5-3798BD8E9760}" type="presOf" srcId="{64F4B86B-336D-416E-A059-A2A8AEAE1080}" destId="{942E956C-B007-4F5D-9AD6-19788FAA0F36}" srcOrd="0" destOrd="0" presId="urn:microsoft.com/office/officeart/2005/8/layout/orgChart1"/>
    <dgm:cxn modelId="{5E1DA0B6-F783-447E-B471-E06C5A6708FB}" type="presOf" srcId="{64F4B86B-336D-416E-A059-A2A8AEAE1080}" destId="{C41C0E59-958E-46FC-9ED1-1CCE9A0DF41C}" srcOrd="1" destOrd="0" presId="urn:microsoft.com/office/officeart/2005/8/layout/orgChart1"/>
    <dgm:cxn modelId="{07CADB2C-33C2-462D-9405-86B646B3AC58}" type="presOf" srcId="{2BAB6A79-785E-4BBD-8E94-B249A9E99B0D}" destId="{E2C20352-3C87-4FCE-90BB-9CE1A64A8848}" srcOrd="0" destOrd="0" presId="urn:microsoft.com/office/officeart/2005/8/layout/orgChart1"/>
    <dgm:cxn modelId="{622A609E-D795-4253-9FAB-3CBD8541DE1D}" type="presOf" srcId="{EC215482-F1E6-49DE-9199-BBF37DDB7B5E}" destId="{B3F5D3D6-E690-455F-9DD6-7B400F63E3D9}" srcOrd="1" destOrd="0" presId="urn:microsoft.com/office/officeart/2005/8/layout/orgChart1"/>
    <dgm:cxn modelId="{9D89277D-CCA6-49BE-B3A6-40AD4E57DDF4}" type="presParOf" srcId="{1651E5A6-DE8D-44C3-B5B6-73DE2FDEC4DB}" destId="{A1831E20-6B5C-4B3D-8EAD-4920D4E27C52}" srcOrd="0" destOrd="0" presId="urn:microsoft.com/office/officeart/2005/8/layout/orgChart1"/>
    <dgm:cxn modelId="{2943F998-8397-4499-A167-FDB8DA9029CA}" type="presParOf" srcId="{A1831E20-6B5C-4B3D-8EAD-4920D4E27C52}" destId="{57EA90E0-5FE9-4703-B1C0-311B9FCC5957}" srcOrd="0" destOrd="0" presId="urn:microsoft.com/office/officeart/2005/8/layout/orgChart1"/>
    <dgm:cxn modelId="{FF73D633-7C2F-4B8F-B7B5-DED071F24D6D}" type="presParOf" srcId="{57EA90E0-5FE9-4703-B1C0-311B9FCC5957}" destId="{F5A84B22-8D9F-4EC1-ADBC-576BFCCBF209}" srcOrd="0" destOrd="0" presId="urn:microsoft.com/office/officeart/2005/8/layout/orgChart1"/>
    <dgm:cxn modelId="{6BDFAAB9-DC24-4E58-9155-2E79C29CF04D}" type="presParOf" srcId="{57EA90E0-5FE9-4703-B1C0-311B9FCC5957}" destId="{1D0E3C6A-9F7F-403B-9185-B7CA5E908949}" srcOrd="1" destOrd="0" presId="urn:microsoft.com/office/officeart/2005/8/layout/orgChart1"/>
    <dgm:cxn modelId="{C8219BA9-1C0B-49C9-A9A1-28E7BB57C259}" type="presParOf" srcId="{A1831E20-6B5C-4B3D-8EAD-4920D4E27C52}" destId="{3EAAD0A3-5219-462B-92E1-05CFF9D650A4}" srcOrd="1" destOrd="0" presId="urn:microsoft.com/office/officeart/2005/8/layout/orgChart1"/>
    <dgm:cxn modelId="{F0497898-F5BE-4893-97A0-1204CC7057ED}" type="presParOf" srcId="{3EAAD0A3-5219-462B-92E1-05CFF9D650A4}" destId="{C117124D-96F3-46ED-B6BF-28DB4FBB89D8}" srcOrd="0" destOrd="0" presId="urn:microsoft.com/office/officeart/2005/8/layout/orgChart1"/>
    <dgm:cxn modelId="{BCCE7030-DBBE-4C1A-A8F8-46F56CA69E6C}" type="presParOf" srcId="{3EAAD0A3-5219-462B-92E1-05CFF9D650A4}" destId="{2493908F-06D2-4921-8FCD-F136EAE23A50}" srcOrd="1" destOrd="0" presId="urn:microsoft.com/office/officeart/2005/8/layout/orgChart1"/>
    <dgm:cxn modelId="{FE171B1D-C973-44F7-BD94-70A0E6D7DB08}" type="presParOf" srcId="{2493908F-06D2-4921-8FCD-F136EAE23A50}" destId="{490E1BA6-C0E4-46A4-AEED-CC1684838FF5}" srcOrd="0" destOrd="0" presId="urn:microsoft.com/office/officeart/2005/8/layout/orgChart1"/>
    <dgm:cxn modelId="{E09703AF-F375-4271-98F7-E84A53CC5013}" type="presParOf" srcId="{490E1BA6-C0E4-46A4-AEED-CC1684838FF5}" destId="{942E956C-B007-4F5D-9AD6-19788FAA0F36}" srcOrd="0" destOrd="0" presId="urn:microsoft.com/office/officeart/2005/8/layout/orgChart1"/>
    <dgm:cxn modelId="{FB91B42F-474C-4A79-A4CD-1584BC0D338D}" type="presParOf" srcId="{490E1BA6-C0E4-46A4-AEED-CC1684838FF5}" destId="{C41C0E59-958E-46FC-9ED1-1CCE9A0DF41C}" srcOrd="1" destOrd="0" presId="urn:microsoft.com/office/officeart/2005/8/layout/orgChart1"/>
    <dgm:cxn modelId="{7798FBB2-9113-4B5F-AAEF-3EEC37F6C191}" type="presParOf" srcId="{2493908F-06D2-4921-8FCD-F136EAE23A50}" destId="{8BCCE5E9-8696-4ECB-882C-D1632B44A52C}" srcOrd="1" destOrd="0" presId="urn:microsoft.com/office/officeart/2005/8/layout/orgChart1"/>
    <dgm:cxn modelId="{CBD92762-31C7-4A6F-AA8A-BA039183FB7D}" type="presParOf" srcId="{2493908F-06D2-4921-8FCD-F136EAE23A50}" destId="{6124F6EF-173E-400A-A860-61B9608B10BA}" srcOrd="2" destOrd="0" presId="urn:microsoft.com/office/officeart/2005/8/layout/orgChart1"/>
    <dgm:cxn modelId="{1A0CDF36-C7F9-4D29-8F11-D059763E2DCA}" type="presParOf" srcId="{3EAAD0A3-5219-462B-92E1-05CFF9D650A4}" destId="{E2C20352-3C87-4FCE-90BB-9CE1A64A8848}" srcOrd="2" destOrd="0" presId="urn:microsoft.com/office/officeart/2005/8/layout/orgChart1"/>
    <dgm:cxn modelId="{A0DA90C3-205D-451A-BB65-1503A9DA83AA}" type="presParOf" srcId="{3EAAD0A3-5219-462B-92E1-05CFF9D650A4}" destId="{56930477-99DC-4095-95CD-DFFD647D50A5}" srcOrd="3" destOrd="0" presId="urn:microsoft.com/office/officeart/2005/8/layout/orgChart1"/>
    <dgm:cxn modelId="{616E8420-BA00-4BBD-9AE6-98C88F0357A5}" type="presParOf" srcId="{56930477-99DC-4095-95CD-DFFD647D50A5}" destId="{99FAC9D4-B322-4CAD-8365-F28726F6AB76}" srcOrd="0" destOrd="0" presId="urn:microsoft.com/office/officeart/2005/8/layout/orgChart1"/>
    <dgm:cxn modelId="{83742A01-338F-4A3C-9EA5-A5F511896024}" type="presParOf" srcId="{99FAC9D4-B322-4CAD-8365-F28726F6AB76}" destId="{AB7F956F-462C-410C-A2A8-C83C2431466D}" srcOrd="0" destOrd="0" presId="urn:microsoft.com/office/officeart/2005/8/layout/orgChart1"/>
    <dgm:cxn modelId="{70ECF38B-8753-49BE-BB4C-A7B69FAF9916}" type="presParOf" srcId="{99FAC9D4-B322-4CAD-8365-F28726F6AB76}" destId="{B3F5D3D6-E690-455F-9DD6-7B400F63E3D9}" srcOrd="1" destOrd="0" presId="urn:microsoft.com/office/officeart/2005/8/layout/orgChart1"/>
    <dgm:cxn modelId="{D9EDCD85-CC6F-46DA-9E68-E4D5D6A8FDEB}" type="presParOf" srcId="{56930477-99DC-4095-95CD-DFFD647D50A5}" destId="{7A5AE50D-12E2-48D8-B4C0-5C17C33513C8}" srcOrd="1" destOrd="0" presId="urn:microsoft.com/office/officeart/2005/8/layout/orgChart1"/>
    <dgm:cxn modelId="{28811F17-2B5F-41F3-BA1B-B9C75D21ED67}" type="presParOf" srcId="{56930477-99DC-4095-95CD-DFFD647D50A5}" destId="{DD6B3925-296D-43F8-AE3C-71EC2B40E128}" srcOrd="2" destOrd="0" presId="urn:microsoft.com/office/officeart/2005/8/layout/orgChart1"/>
    <dgm:cxn modelId="{35A1C15B-F437-4FF1-AD6B-EC24AECB1086}" type="presParOf" srcId="{3EAAD0A3-5219-462B-92E1-05CFF9D650A4}" destId="{FE6595D4-4952-4382-9DEE-3F25B8B1F57B}" srcOrd="4" destOrd="0" presId="urn:microsoft.com/office/officeart/2005/8/layout/orgChart1"/>
    <dgm:cxn modelId="{4D74C1BA-F62A-49B5-B486-E3A6106F03D9}" type="presParOf" srcId="{3EAAD0A3-5219-462B-92E1-05CFF9D650A4}" destId="{4C94771D-5504-4D0B-8B4D-4918E394731E}" srcOrd="5" destOrd="0" presId="urn:microsoft.com/office/officeart/2005/8/layout/orgChart1"/>
    <dgm:cxn modelId="{A621DD99-0D9C-405A-A713-1EACA4082946}" type="presParOf" srcId="{4C94771D-5504-4D0B-8B4D-4918E394731E}" destId="{6C5AA3DE-6931-46A3-AF25-AB257D131993}" srcOrd="0" destOrd="0" presId="urn:microsoft.com/office/officeart/2005/8/layout/orgChart1"/>
    <dgm:cxn modelId="{838BE88F-346C-4AAB-93F6-C6D1779C5ABB}" type="presParOf" srcId="{6C5AA3DE-6931-46A3-AF25-AB257D131993}" destId="{57DC082E-2E61-46FF-A62C-5B1FF7A10E8F}" srcOrd="0" destOrd="0" presId="urn:microsoft.com/office/officeart/2005/8/layout/orgChart1"/>
    <dgm:cxn modelId="{0E537D4B-903F-4602-B55A-A8CB13056DA2}" type="presParOf" srcId="{6C5AA3DE-6931-46A3-AF25-AB257D131993}" destId="{EECB617F-62D0-4B77-9B23-250DB33D85D0}" srcOrd="1" destOrd="0" presId="urn:microsoft.com/office/officeart/2005/8/layout/orgChart1"/>
    <dgm:cxn modelId="{E29DA4C2-C984-400E-94D6-988CB2C51040}" type="presParOf" srcId="{4C94771D-5504-4D0B-8B4D-4918E394731E}" destId="{5EC1B3AF-9B9E-4269-99C4-80653354DCF2}" srcOrd="1" destOrd="0" presId="urn:microsoft.com/office/officeart/2005/8/layout/orgChart1"/>
    <dgm:cxn modelId="{9AE32EFB-49D8-453F-BA44-EE26C234F351}" type="presParOf" srcId="{4C94771D-5504-4D0B-8B4D-4918E394731E}" destId="{F7E49350-E3D5-405C-93CD-B9CD141EF47F}" srcOrd="2" destOrd="0" presId="urn:microsoft.com/office/officeart/2005/8/layout/orgChart1"/>
    <dgm:cxn modelId="{E6AF1E32-45C8-4765-A734-35CED7022160}" type="presParOf" srcId="{A1831E20-6B5C-4B3D-8EAD-4920D4E27C52}" destId="{B0FE9204-9738-4B1C-B349-A091F21316D7}" srcOrd="2" destOrd="0" presId="urn:microsoft.com/office/officeart/2005/8/layout/orgChar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7AFD8F-F13D-44AB-AA55-823A2A8BE2BE}" type="doc">
      <dgm:prSet loTypeId="urn:microsoft.com/office/officeart/2005/8/layout/venn1" loCatId="relationship" qsTypeId="urn:microsoft.com/office/officeart/2005/8/quickstyle/3d1" qsCatId="3D" csTypeId="urn:microsoft.com/office/officeart/2005/8/colors/accent1_2" csCatId="accent1" phldr="1"/>
      <dgm:spPr/>
    </dgm:pt>
    <dgm:pt modelId="{89003907-AB6F-4E9D-984C-A040BFD2F75E}">
      <dgm:prSet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Конкретная ставка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таможенной пошлины</a:t>
          </a:r>
          <a:r>
            <a:rPr kumimoji="0" lang="ru-RU" b="0" i="0" u="none" strike="noStrike" cap="none" normalizeH="0" baseline="0" dirty="0" smtClean="0">
              <a:ln/>
              <a:effectLst/>
              <a:latin typeface="Arial" charset="0"/>
            </a:rPr>
            <a:t> </a:t>
          </a:r>
        </a:p>
      </dgm:t>
    </dgm:pt>
    <dgm:pt modelId="{04A9B6F8-4813-402E-B0AD-D2B97B3F3778}" type="parTrans" cxnId="{BB479623-D2F1-42F3-9C30-6F707716D63F}">
      <dgm:prSet/>
      <dgm:spPr/>
      <dgm:t>
        <a:bodyPr/>
        <a:lstStyle/>
        <a:p>
          <a:endParaRPr lang="ru-RU"/>
        </a:p>
      </dgm:t>
    </dgm:pt>
    <dgm:pt modelId="{6ED52E40-B9AE-478C-A7B0-3B9E7AFEBD7C}" type="sibTrans" cxnId="{BB479623-D2F1-42F3-9C30-6F707716D63F}">
      <dgm:prSet/>
      <dgm:spPr/>
      <dgm:t>
        <a:bodyPr/>
        <a:lstStyle/>
        <a:p>
          <a:endParaRPr lang="ru-RU"/>
        </a:p>
      </dgm:t>
    </dgm:pt>
    <dgm:pt modelId="{3E4A7C15-AAF7-458C-B58B-717F8453CBB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Инструмент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торговой политики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b="1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4AC6F895-4AA2-4DB3-8711-0F8B033D0708}" type="parTrans" cxnId="{74A1E1EB-D401-4816-A405-E934E191DFE8}">
      <dgm:prSet/>
      <dgm:spPr/>
      <dgm:t>
        <a:bodyPr/>
        <a:lstStyle/>
        <a:p>
          <a:endParaRPr lang="ru-RU"/>
        </a:p>
      </dgm:t>
    </dgm:pt>
    <dgm:pt modelId="{3AF201B1-226B-43F2-A624-BF266D149FAE}" type="sibTrans" cxnId="{74A1E1EB-D401-4816-A405-E934E191DFE8}">
      <dgm:prSet/>
      <dgm:spPr/>
      <dgm:t>
        <a:bodyPr/>
        <a:lstStyle/>
        <a:p>
          <a:endParaRPr lang="ru-RU"/>
        </a:p>
      </dgm:t>
    </dgm:pt>
    <dgm:pt modelId="{FF098B40-FA1D-48E4-8D04-CF0B2942FA7C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gradFill rotWithShape="0">
          <a:gsLst>
            <a:gs pos="0">
              <a:schemeClr val="accent3">
                <a:tint val="98000"/>
                <a:shade val="25000"/>
                <a:satMod val="250000"/>
                <a:alpha val="68000"/>
              </a:schemeClr>
            </a:gs>
            <a:gs pos="68000">
              <a:schemeClr val="accent3">
                <a:tint val="86000"/>
                <a:satMod val="115000"/>
                <a:alpha val="68000"/>
              </a:schemeClr>
            </a:gs>
            <a:gs pos="100000">
              <a:schemeClr val="accent3">
                <a:tint val="50000"/>
                <a:satMod val="150000"/>
                <a:alpha val="5000"/>
              </a:schemeClr>
            </a:gs>
          </a:gsLst>
        </a:gra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Свод ставок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таможенных пошлин </a:t>
          </a:r>
          <a:endParaRPr kumimoji="0" lang="ru-RU" b="1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35D02882-8A04-44EE-8CCC-B1174977BCB4}" type="parTrans" cxnId="{812CA66D-8C61-45A5-8BE4-E199BC08120C}">
      <dgm:prSet/>
      <dgm:spPr/>
      <dgm:t>
        <a:bodyPr/>
        <a:lstStyle/>
        <a:p>
          <a:endParaRPr lang="ru-RU"/>
        </a:p>
      </dgm:t>
    </dgm:pt>
    <dgm:pt modelId="{9E739399-2AAF-45BE-ACE8-BB4AC814AB35}" type="sibTrans" cxnId="{812CA66D-8C61-45A5-8BE4-E199BC08120C}">
      <dgm:prSet/>
      <dgm:spPr/>
      <dgm:t>
        <a:bodyPr/>
        <a:lstStyle/>
        <a:p>
          <a:endParaRPr lang="ru-RU"/>
        </a:p>
      </dgm:t>
    </dgm:pt>
    <dgm:pt modelId="{B1168FE1-CECB-419B-A7E0-A801F8C427DD}" type="pres">
      <dgm:prSet presAssocID="{AF7AFD8F-F13D-44AB-AA55-823A2A8BE2BE}" presName="compositeShape" presStyleCnt="0">
        <dgm:presLayoutVars>
          <dgm:chMax val="7"/>
          <dgm:dir/>
          <dgm:resizeHandles val="exact"/>
        </dgm:presLayoutVars>
      </dgm:prSet>
      <dgm:spPr/>
    </dgm:pt>
    <dgm:pt modelId="{BF7DECAC-FD55-4924-A218-85CB22A6D7F9}" type="pres">
      <dgm:prSet presAssocID="{89003907-AB6F-4E9D-984C-A040BFD2F75E}" presName="circ1" presStyleLbl="vennNode1" presStyleIdx="0" presStyleCnt="3"/>
      <dgm:spPr/>
      <dgm:t>
        <a:bodyPr/>
        <a:lstStyle/>
        <a:p>
          <a:endParaRPr lang="ru-RU"/>
        </a:p>
      </dgm:t>
    </dgm:pt>
    <dgm:pt modelId="{11C4B1D2-16C4-4003-8D3C-30B83E5D7852}" type="pres">
      <dgm:prSet presAssocID="{89003907-AB6F-4E9D-984C-A040BFD2F75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6FC106-B4C7-4613-8B49-21AE1C86C5EA}" type="pres">
      <dgm:prSet presAssocID="{3E4A7C15-AAF7-458C-B58B-717F8453CBB7}" presName="circ2" presStyleLbl="vennNode1" presStyleIdx="1" presStyleCnt="3"/>
      <dgm:spPr/>
      <dgm:t>
        <a:bodyPr/>
        <a:lstStyle/>
        <a:p>
          <a:endParaRPr lang="ru-RU"/>
        </a:p>
      </dgm:t>
    </dgm:pt>
    <dgm:pt modelId="{4B0E4B92-464D-4E1F-B0BB-050F26DF3F11}" type="pres">
      <dgm:prSet presAssocID="{3E4A7C15-AAF7-458C-B58B-717F8453CBB7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FB9B4E-9385-478C-B48E-0DF6F28B01B6}" type="pres">
      <dgm:prSet presAssocID="{FF098B40-FA1D-48E4-8D04-CF0B2942FA7C}" presName="circ3" presStyleLbl="vennNode1" presStyleIdx="2" presStyleCnt="3"/>
      <dgm:spPr/>
      <dgm:t>
        <a:bodyPr/>
        <a:lstStyle/>
        <a:p>
          <a:endParaRPr lang="ru-RU"/>
        </a:p>
      </dgm:t>
    </dgm:pt>
    <dgm:pt modelId="{597ECD05-A077-47E7-A778-B4D722196254}" type="pres">
      <dgm:prSet presAssocID="{FF098B40-FA1D-48E4-8D04-CF0B2942FA7C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2CA66D-8C61-45A5-8BE4-E199BC08120C}" srcId="{AF7AFD8F-F13D-44AB-AA55-823A2A8BE2BE}" destId="{FF098B40-FA1D-48E4-8D04-CF0B2942FA7C}" srcOrd="2" destOrd="0" parTransId="{35D02882-8A04-44EE-8CCC-B1174977BCB4}" sibTransId="{9E739399-2AAF-45BE-ACE8-BB4AC814AB35}"/>
    <dgm:cxn modelId="{47122C5D-BE69-42E9-B149-665C388948C7}" type="presOf" srcId="{89003907-AB6F-4E9D-984C-A040BFD2F75E}" destId="{11C4B1D2-16C4-4003-8D3C-30B83E5D7852}" srcOrd="1" destOrd="0" presId="urn:microsoft.com/office/officeart/2005/8/layout/venn1"/>
    <dgm:cxn modelId="{BB479623-D2F1-42F3-9C30-6F707716D63F}" srcId="{AF7AFD8F-F13D-44AB-AA55-823A2A8BE2BE}" destId="{89003907-AB6F-4E9D-984C-A040BFD2F75E}" srcOrd="0" destOrd="0" parTransId="{04A9B6F8-4813-402E-B0AD-D2B97B3F3778}" sibTransId="{6ED52E40-B9AE-478C-A7B0-3B9E7AFEBD7C}"/>
    <dgm:cxn modelId="{C1E37D6E-8332-49BA-AEF1-563FD4711D5A}" type="presOf" srcId="{3E4A7C15-AAF7-458C-B58B-717F8453CBB7}" destId="{4B0E4B92-464D-4E1F-B0BB-050F26DF3F11}" srcOrd="1" destOrd="0" presId="urn:microsoft.com/office/officeart/2005/8/layout/venn1"/>
    <dgm:cxn modelId="{40EA7624-5BBB-45BC-84A8-43B9E36AF6D2}" type="presOf" srcId="{AF7AFD8F-F13D-44AB-AA55-823A2A8BE2BE}" destId="{B1168FE1-CECB-419B-A7E0-A801F8C427DD}" srcOrd="0" destOrd="0" presId="urn:microsoft.com/office/officeart/2005/8/layout/venn1"/>
    <dgm:cxn modelId="{BFED6BE1-28B9-4E6E-8F10-34BE8B2FDA20}" type="presOf" srcId="{FF098B40-FA1D-48E4-8D04-CF0B2942FA7C}" destId="{76FB9B4E-9385-478C-B48E-0DF6F28B01B6}" srcOrd="0" destOrd="0" presId="urn:microsoft.com/office/officeart/2005/8/layout/venn1"/>
    <dgm:cxn modelId="{74A1E1EB-D401-4816-A405-E934E191DFE8}" srcId="{AF7AFD8F-F13D-44AB-AA55-823A2A8BE2BE}" destId="{3E4A7C15-AAF7-458C-B58B-717F8453CBB7}" srcOrd="1" destOrd="0" parTransId="{4AC6F895-4AA2-4DB3-8711-0F8B033D0708}" sibTransId="{3AF201B1-226B-43F2-A624-BF266D149FAE}"/>
    <dgm:cxn modelId="{330AEA39-082D-4691-B62F-533392D4FB4B}" type="presOf" srcId="{3E4A7C15-AAF7-458C-B58B-717F8453CBB7}" destId="{D36FC106-B4C7-4613-8B49-21AE1C86C5EA}" srcOrd="0" destOrd="0" presId="urn:microsoft.com/office/officeart/2005/8/layout/venn1"/>
    <dgm:cxn modelId="{80FFD378-4CE0-4EBF-89BE-5189BA0CD1ED}" type="presOf" srcId="{FF098B40-FA1D-48E4-8D04-CF0B2942FA7C}" destId="{597ECD05-A077-47E7-A778-B4D722196254}" srcOrd="1" destOrd="0" presId="urn:microsoft.com/office/officeart/2005/8/layout/venn1"/>
    <dgm:cxn modelId="{A9E73FA0-10D1-4563-9091-1AA971FB02ED}" type="presOf" srcId="{89003907-AB6F-4E9D-984C-A040BFD2F75E}" destId="{BF7DECAC-FD55-4924-A218-85CB22A6D7F9}" srcOrd="0" destOrd="0" presId="urn:microsoft.com/office/officeart/2005/8/layout/venn1"/>
    <dgm:cxn modelId="{9C8F648E-691E-4513-B342-4A230FC83560}" type="presParOf" srcId="{B1168FE1-CECB-419B-A7E0-A801F8C427DD}" destId="{BF7DECAC-FD55-4924-A218-85CB22A6D7F9}" srcOrd="0" destOrd="0" presId="urn:microsoft.com/office/officeart/2005/8/layout/venn1"/>
    <dgm:cxn modelId="{19630584-2420-4A2E-8204-E94777148A14}" type="presParOf" srcId="{B1168FE1-CECB-419B-A7E0-A801F8C427DD}" destId="{11C4B1D2-16C4-4003-8D3C-30B83E5D7852}" srcOrd="1" destOrd="0" presId="urn:microsoft.com/office/officeart/2005/8/layout/venn1"/>
    <dgm:cxn modelId="{97367AA7-CB41-4272-A89F-6AEBB6363713}" type="presParOf" srcId="{B1168FE1-CECB-419B-A7E0-A801F8C427DD}" destId="{D36FC106-B4C7-4613-8B49-21AE1C86C5EA}" srcOrd="2" destOrd="0" presId="urn:microsoft.com/office/officeart/2005/8/layout/venn1"/>
    <dgm:cxn modelId="{FCA7ECD4-99E2-4F9A-8587-D559AAFD6251}" type="presParOf" srcId="{B1168FE1-CECB-419B-A7E0-A801F8C427DD}" destId="{4B0E4B92-464D-4E1F-B0BB-050F26DF3F11}" srcOrd="3" destOrd="0" presId="urn:microsoft.com/office/officeart/2005/8/layout/venn1"/>
    <dgm:cxn modelId="{90363D03-5872-4664-BEB9-628D4ECBAFC7}" type="presParOf" srcId="{B1168FE1-CECB-419B-A7E0-A801F8C427DD}" destId="{76FB9B4E-9385-478C-B48E-0DF6F28B01B6}" srcOrd="4" destOrd="0" presId="urn:microsoft.com/office/officeart/2005/8/layout/venn1"/>
    <dgm:cxn modelId="{C6417323-4628-480D-9892-63410D272CE1}" type="presParOf" srcId="{B1168FE1-CECB-419B-A7E0-A801F8C427DD}" destId="{597ECD05-A077-47E7-A778-B4D722196254}" srcOrd="5" destOrd="0" presId="urn:microsoft.com/office/officeart/2005/8/layout/venn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E9BE9AC-8803-46E5-9465-4B489C4907F4}" type="doc">
      <dgm:prSet loTypeId="urn:microsoft.com/office/officeart/2005/8/layout/orgChart1" loCatId="hierarchy" qsTypeId="urn:microsoft.com/office/officeart/2005/8/quickstyle/simple1" qsCatId="simple" csTypeId="urn:microsoft.com/office/officeart/2005/8/colors/accent2_4" csCatId="accent2" phldr="1"/>
      <dgm:spPr/>
    </dgm:pt>
    <dgm:pt modelId="{0D784EAB-0140-45D6-ACE8-C9B79290D158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b="1" i="1" u="none" strike="noStrike" cap="none" normalizeH="0" baseline="0" dirty="0" smtClean="0">
            <a:ln/>
            <a:effectLst/>
            <a:latin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1" u="none" strike="noStrike" cap="none" normalizeH="0" baseline="0" dirty="0" smtClean="0">
              <a:ln/>
              <a:effectLst/>
              <a:latin typeface="Arial" charset="0"/>
            </a:rPr>
            <a:t>Функции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1" u="none" strike="noStrike" cap="none" normalizeH="0" baseline="0" dirty="0" smtClean="0">
              <a:ln/>
              <a:effectLst/>
              <a:latin typeface="Arial" charset="0"/>
            </a:rPr>
            <a:t>таможенных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1" u="none" strike="noStrike" cap="none" normalizeH="0" baseline="0" dirty="0" smtClean="0">
              <a:ln/>
              <a:effectLst/>
              <a:latin typeface="Arial" charset="0"/>
            </a:rPr>
            <a:t>пошлин</a:t>
          </a:r>
          <a:endParaRPr kumimoji="0" lang="ru-RU" b="0" i="0" u="none" strike="noStrike" cap="none" normalizeH="0" baseline="0" dirty="0" smtClean="0">
            <a:ln/>
            <a:effectLst/>
            <a:latin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b="0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617C1570-A626-4103-AD24-7C3FED925FED}" type="parTrans" cxnId="{A6DF578F-14F5-41C7-9725-E5F746E01DDD}">
      <dgm:prSet/>
      <dgm:spPr/>
      <dgm:t>
        <a:bodyPr/>
        <a:lstStyle/>
        <a:p>
          <a:endParaRPr lang="ru-RU"/>
        </a:p>
      </dgm:t>
    </dgm:pt>
    <dgm:pt modelId="{AB194841-DE56-44D6-AAFD-8373ECA0CB48}" type="sibTrans" cxnId="{A6DF578F-14F5-41C7-9725-E5F746E01DDD}">
      <dgm:prSet/>
      <dgm:spPr/>
      <dgm:t>
        <a:bodyPr/>
        <a:lstStyle/>
        <a:p>
          <a:endParaRPr lang="ru-RU"/>
        </a:p>
      </dgm:t>
    </dgm:pt>
    <dgm:pt modelId="{03F965DE-75C7-4281-97F2-2F0485F7D571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Фискальная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/>
              <a:effectLst/>
              <a:latin typeface="Arial" charset="0"/>
            </a:rPr>
            <a:t>(</a:t>
          </a:r>
          <a:r>
            <a:rPr kumimoji="0" lang="ru-RU" b="0" i="1" u="none" strike="noStrike" cap="none" normalizeH="0" baseline="0" dirty="0" smtClean="0">
              <a:ln/>
              <a:effectLst/>
              <a:latin typeface="Arial" charset="0"/>
            </a:rPr>
            <a:t>способствуют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1" u="none" strike="noStrike" cap="none" normalizeH="0" baseline="0" dirty="0" smtClean="0">
              <a:ln/>
              <a:effectLst/>
              <a:latin typeface="Arial" charset="0"/>
            </a:rPr>
            <a:t>пополнению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1" u="none" strike="noStrike" cap="none" normalizeH="0" baseline="0" dirty="0" smtClean="0">
              <a:ln/>
              <a:effectLst/>
              <a:latin typeface="Arial" charset="0"/>
            </a:rPr>
            <a:t>бюджета</a:t>
          </a:r>
          <a:r>
            <a:rPr kumimoji="0" lang="ru-RU" b="0" i="0" u="none" strike="noStrike" cap="none" normalizeH="0" baseline="0" dirty="0" smtClean="0">
              <a:ln/>
              <a:effectLst/>
              <a:latin typeface="Arial" charset="0"/>
            </a:rPr>
            <a:t>)</a:t>
          </a:r>
        </a:p>
      </dgm:t>
    </dgm:pt>
    <dgm:pt modelId="{EFCEE1DB-EC8C-4381-A4FC-5BBC3EC9FB64}" type="parTrans" cxnId="{6120F675-D967-463B-8962-303491DB543B}">
      <dgm:prSet/>
      <dgm:spPr/>
      <dgm:t>
        <a:bodyPr/>
        <a:lstStyle/>
        <a:p>
          <a:endParaRPr lang="ru-RU"/>
        </a:p>
      </dgm:t>
    </dgm:pt>
    <dgm:pt modelId="{E0FE361C-7112-4597-AEC2-A77523226E7B}" type="sibTrans" cxnId="{6120F675-D967-463B-8962-303491DB543B}">
      <dgm:prSet/>
      <dgm:spPr/>
      <dgm:t>
        <a:bodyPr/>
        <a:lstStyle/>
        <a:p>
          <a:endParaRPr lang="ru-RU"/>
        </a:p>
      </dgm:t>
    </dgm:pt>
    <dgm:pt modelId="{757069AC-C372-49DC-AF6E-6D4D18C1A1C8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Протекционистская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1" u="none" strike="noStrike" cap="none" normalizeH="0" baseline="0" smtClean="0">
              <a:ln/>
              <a:effectLst/>
              <a:latin typeface="Arial" charset="0"/>
            </a:rPr>
            <a:t>(защитная)</a:t>
          </a:r>
          <a:r>
            <a:rPr kumimoji="0" lang="ru-RU" b="0" i="0" u="none" strike="noStrike" cap="none" normalizeH="0" baseline="0" smtClean="0">
              <a:ln/>
              <a:effectLst/>
              <a:latin typeface="Arial" charset="0"/>
            </a:rPr>
            <a:t> </a:t>
          </a:r>
          <a:endParaRPr kumimoji="0" lang="ru-RU" b="0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7906D186-08B6-4B0A-BEE4-204DC177FC08}" type="parTrans" cxnId="{57177254-C366-4C93-B567-83CD31D9D28D}">
      <dgm:prSet/>
      <dgm:spPr/>
      <dgm:t>
        <a:bodyPr/>
        <a:lstStyle/>
        <a:p>
          <a:endParaRPr lang="ru-RU"/>
        </a:p>
      </dgm:t>
    </dgm:pt>
    <dgm:pt modelId="{F62FD4B6-AF16-4478-AFCD-A883A2058A1C}" type="sibTrans" cxnId="{57177254-C366-4C93-B567-83CD31D9D28D}">
      <dgm:prSet/>
      <dgm:spPr/>
      <dgm:t>
        <a:bodyPr/>
        <a:lstStyle/>
        <a:p>
          <a:endParaRPr lang="ru-RU"/>
        </a:p>
      </dgm:t>
    </dgm:pt>
    <dgm:pt modelId="{4FFE7E1C-3BBE-495D-8C34-DED7C40CF37E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Балансировочная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/>
              <a:effectLst/>
              <a:latin typeface="Arial" charset="0"/>
            </a:rPr>
            <a:t>(</a:t>
          </a:r>
          <a:r>
            <a:rPr kumimoji="0" lang="ru-RU" b="0" i="1" u="none" strike="noStrike" cap="none" normalizeH="0" baseline="0" dirty="0" smtClean="0">
              <a:ln/>
              <a:effectLst/>
              <a:latin typeface="Arial" charset="0"/>
            </a:rPr>
            <a:t>предотвращение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1" u="none" strike="noStrike" cap="none" normalizeH="0" baseline="0" dirty="0" smtClean="0">
              <a:ln/>
              <a:effectLst/>
              <a:latin typeface="Arial" charset="0"/>
            </a:rPr>
            <a:t>нежелательного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1" u="none" strike="noStrike" cap="none" normalizeH="0" baseline="0" dirty="0" smtClean="0">
              <a:ln/>
              <a:effectLst/>
              <a:latin typeface="Arial" charset="0"/>
            </a:rPr>
            <a:t>экспорта</a:t>
          </a:r>
          <a:r>
            <a:rPr kumimoji="0" lang="ru-RU" b="0" i="0" u="none" strike="noStrike" cap="none" normalizeH="0" baseline="0" dirty="0" smtClean="0">
              <a:ln/>
              <a:effectLst/>
              <a:latin typeface="Arial" charset="0"/>
            </a:rPr>
            <a:t>)</a:t>
          </a:r>
        </a:p>
      </dgm:t>
    </dgm:pt>
    <dgm:pt modelId="{BBBEC726-6F23-493F-9567-AE0BBA865C39}" type="parTrans" cxnId="{2A1F89CA-2EEF-41DA-91DD-D61E64426DB1}">
      <dgm:prSet/>
      <dgm:spPr/>
      <dgm:t>
        <a:bodyPr/>
        <a:lstStyle/>
        <a:p>
          <a:endParaRPr lang="ru-RU"/>
        </a:p>
      </dgm:t>
    </dgm:pt>
    <dgm:pt modelId="{79AA50A4-FAEA-4300-AA3C-8BF71376C14D}" type="sibTrans" cxnId="{2A1F89CA-2EEF-41DA-91DD-D61E64426DB1}">
      <dgm:prSet/>
      <dgm:spPr/>
      <dgm:t>
        <a:bodyPr/>
        <a:lstStyle/>
        <a:p>
          <a:endParaRPr lang="ru-RU"/>
        </a:p>
      </dgm:t>
    </dgm:pt>
    <dgm:pt modelId="{A25185D8-5F2F-464F-A983-0BA4422A4A2F}" type="pres">
      <dgm:prSet presAssocID="{FE9BE9AC-8803-46E5-9465-4B489C4907F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3E390F3-0558-4279-A89A-D9E6A7B629A8}" type="pres">
      <dgm:prSet presAssocID="{0D784EAB-0140-45D6-ACE8-C9B79290D158}" presName="hierRoot1" presStyleCnt="0">
        <dgm:presLayoutVars>
          <dgm:hierBranch/>
        </dgm:presLayoutVars>
      </dgm:prSet>
      <dgm:spPr/>
    </dgm:pt>
    <dgm:pt modelId="{DD7CD4B0-B44C-4EB2-9916-18AE6796185B}" type="pres">
      <dgm:prSet presAssocID="{0D784EAB-0140-45D6-ACE8-C9B79290D158}" presName="rootComposite1" presStyleCnt="0"/>
      <dgm:spPr/>
    </dgm:pt>
    <dgm:pt modelId="{21825C75-19A3-4FD3-9DF5-DEC4ABEC41D3}" type="pres">
      <dgm:prSet presAssocID="{0D784EAB-0140-45D6-ACE8-C9B79290D158}" presName="rootText1" presStyleLbl="node0" presStyleIdx="0" presStyleCnt="1" custLinFactNeighborY="-29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76082F5-A85D-422E-B146-6C772FF0E453}" type="pres">
      <dgm:prSet presAssocID="{0D784EAB-0140-45D6-ACE8-C9B79290D158}" presName="rootConnector1" presStyleLbl="node1" presStyleIdx="0" presStyleCnt="0"/>
      <dgm:spPr/>
      <dgm:t>
        <a:bodyPr/>
        <a:lstStyle/>
        <a:p>
          <a:endParaRPr lang="ru-RU"/>
        </a:p>
      </dgm:t>
    </dgm:pt>
    <dgm:pt modelId="{C99DB921-3F41-407A-9747-C7B27D1B12F4}" type="pres">
      <dgm:prSet presAssocID="{0D784EAB-0140-45D6-ACE8-C9B79290D158}" presName="hierChild2" presStyleCnt="0"/>
      <dgm:spPr/>
    </dgm:pt>
    <dgm:pt modelId="{BB59D6BF-D411-4F54-8C52-8F866F591AF3}" type="pres">
      <dgm:prSet presAssocID="{EFCEE1DB-EC8C-4381-A4FC-5BBC3EC9FB64}" presName="Name35" presStyleLbl="parChTrans1D2" presStyleIdx="0" presStyleCnt="3"/>
      <dgm:spPr/>
      <dgm:t>
        <a:bodyPr/>
        <a:lstStyle/>
        <a:p>
          <a:endParaRPr lang="ru-RU"/>
        </a:p>
      </dgm:t>
    </dgm:pt>
    <dgm:pt modelId="{0C0D5F33-247C-430D-9D6B-3169F23E8C5F}" type="pres">
      <dgm:prSet presAssocID="{03F965DE-75C7-4281-97F2-2F0485F7D571}" presName="hierRoot2" presStyleCnt="0">
        <dgm:presLayoutVars>
          <dgm:hierBranch/>
        </dgm:presLayoutVars>
      </dgm:prSet>
      <dgm:spPr/>
    </dgm:pt>
    <dgm:pt modelId="{2923B95D-0862-406E-83DF-00C586301F5D}" type="pres">
      <dgm:prSet presAssocID="{03F965DE-75C7-4281-97F2-2F0485F7D571}" presName="rootComposite" presStyleCnt="0"/>
      <dgm:spPr/>
    </dgm:pt>
    <dgm:pt modelId="{A4D908E3-D64B-4FC2-BBDB-2F030B8B5B6B}" type="pres">
      <dgm:prSet presAssocID="{03F965DE-75C7-4281-97F2-2F0485F7D571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B6D223A-015F-4ED0-A778-BC7260285F30}" type="pres">
      <dgm:prSet presAssocID="{03F965DE-75C7-4281-97F2-2F0485F7D571}" presName="rootConnector" presStyleLbl="node2" presStyleIdx="0" presStyleCnt="3"/>
      <dgm:spPr/>
      <dgm:t>
        <a:bodyPr/>
        <a:lstStyle/>
        <a:p>
          <a:endParaRPr lang="ru-RU"/>
        </a:p>
      </dgm:t>
    </dgm:pt>
    <dgm:pt modelId="{9BA3EA7A-373B-47E7-8874-3ED1342A77C9}" type="pres">
      <dgm:prSet presAssocID="{03F965DE-75C7-4281-97F2-2F0485F7D571}" presName="hierChild4" presStyleCnt="0"/>
      <dgm:spPr/>
    </dgm:pt>
    <dgm:pt modelId="{34DFD545-098C-4790-B74F-73B03B6D1881}" type="pres">
      <dgm:prSet presAssocID="{03F965DE-75C7-4281-97F2-2F0485F7D571}" presName="hierChild5" presStyleCnt="0"/>
      <dgm:spPr/>
    </dgm:pt>
    <dgm:pt modelId="{BEC9BEC6-7A32-4AE5-A870-DFA6658EA194}" type="pres">
      <dgm:prSet presAssocID="{7906D186-08B6-4B0A-BEE4-204DC177FC08}" presName="Name35" presStyleLbl="parChTrans1D2" presStyleIdx="1" presStyleCnt="3"/>
      <dgm:spPr/>
      <dgm:t>
        <a:bodyPr/>
        <a:lstStyle/>
        <a:p>
          <a:endParaRPr lang="ru-RU"/>
        </a:p>
      </dgm:t>
    </dgm:pt>
    <dgm:pt modelId="{FF8FB17E-F0E7-4468-9BB7-DE6C05C827FC}" type="pres">
      <dgm:prSet presAssocID="{757069AC-C372-49DC-AF6E-6D4D18C1A1C8}" presName="hierRoot2" presStyleCnt="0">
        <dgm:presLayoutVars>
          <dgm:hierBranch/>
        </dgm:presLayoutVars>
      </dgm:prSet>
      <dgm:spPr/>
    </dgm:pt>
    <dgm:pt modelId="{4865A3CA-4B40-4E36-8468-0C856B48EC86}" type="pres">
      <dgm:prSet presAssocID="{757069AC-C372-49DC-AF6E-6D4D18C1A1C8}" presName="rootComposite" presStyleCnt="0"/>
      <dgm:spPr/>
    </dgm:pt>
    <dgm:pt modelId="{A8743DBE-E74F-4DB1-B6DC-071570A88B16}" type="pres">
      <dgm:prSet presAssocID="{757069AC-C372-49DC-AF6E-6D4D18C1A1C8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C0BD200-C74A-4A19-AB54-2381854A8B9C}" type="pres">
      <dgm:prSet presAssocID="{757069AC-C372-49DC-AF6E-6D4D18C1A1C8}" presName="rootConnector" presStyleLbl="node2" presStyleIdx="1" presStyleCnt="3"/>
      <dgm:spPr/>
      <dgm:t>
        <a:bodyPr/>
        <a:lstStyle/>
        <a:p>
          <a:endParaRPr lang="ru-RU"/>
        </a:p>
      </dgm:t>
    </dgm:pt>
    <dgm:pt modelId="{093E861E-54C4-487B-87CC-EC61FE27C871}" type="pres">
      <dgm:prSet presAssocID="{757069AC-C372-49DC-AF6E-6D4D18C1A1C8}" presName="hierChild4" presStyleCnt="0"/>
      <dgm:spPr/>
    </dgm:pt>
    <dgm:pt modelId="{3A474CA2-463D-46BF-B74F-DF161F13EE89}" type="pres">
      <dgm:prSet presAssocID="{757069AC-C372-49DC-AF6E-6D4D18C1A1C8}" presName="hierChild5" presStyleCnt="0"/>
      <dgm:spPr/>
    </dgm:pt>
    <dgm:pt modelId="{F658839A-1E78-43E2-99C1-B6CD596066B3}" type="pres">
      <dgm:prSet presAssocID="{BBBEC726-6F23-493F-9567-AE0BBA865C39}" presName="Name35" presStyleLbl="parChTrans1D2" presStyleIdx="2" presStyleCnt="3"/>
      <dgm:spPr/>
      <dgm:t>
        <a:bodyPr/>
        <a:lstStyle/>
        <a:p>
          <a:endParaRPr lang="ru-RU"/>
        </a:p>
      </dgm:t>
    </dgm:pt>
    <dgm:pt modelId="{834D4F46-99B8-45B4-9887-BC49302DBAF3}" type="pres">
      <dgm:prSet presAssocID="{4FFE7E1C-3BBE-495D-8C34-DED7C40CF37E}" presName="hierRoot2" presStyleCnt="0">
        <dgm:presLayoutVars>
          <dgm:hierBranch/>
        </dgm:presLayoutVars>
      </dgm:prSet>
      <dgm:spPr/>
    </dgm:pt>
    <dgm:pt modelId="{92293AE9-030A-4C2E-BAAF-3D7C7720E0D8}" type="pres">
      <dgm:prSet presAssocID="{4FFE7E1C-3BBE-495D-8C34-DED7C40CF37E}" presName="rootComposite" presStyleCnt="0"/>
      <dgm:spPr/>
    </dgm:pt>
    <dgm:pt modelId="{44106E87-C4A1-417E-9B33-22677D73AD7F}" type="pres">
      <dgm:prSet presAssocID="{4FFE7E1C-3BBE-495D-8C34-DED7C40CF37E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FD9DA6E-45D3-4F99-9080-A92F2749E6F5}" type="pres">
      <dgm:prSet presAssocID="{4FFE7E1C-3BBE-495D-8C34-DED7C40CF37E}" presName="rootConnector" presStyleLbl="node2" presStyleIdx="2" presStyleCnt="3"/>
      <dgm:spPr/>
      <dgm:t>
        <a:bodyPr/>
        <a:lstStyle/>
        <a:p>
          <a:endParaRPr lang="ru-RU"/>
        </a:p>
      </dgm:t>
    </dgm:pt>
    <dgm:pt modelId="{BD3BF119-D64E-44C9-BC4D-88A4AD8EFB4F}" type="pres">
      <dgm:prSet presAssocID="{4FFE7E1C-3BBE-495D-8C34-DED7C40CF37E}" presName="hierChild4" presStyleCnt="0"/>
      <dgm:spPr/>
    </dgm:pt>
    <dgm:pt modelId="{FBE05938-6EAD-46B3-87E3-FD75DFC4F202}" type="pres">
      <dgm:prSet presAssocID="{4FFE7E1C-3BBE-495D-8C34-DED7C40CF37E}" presName="hierChild5" presStyleCnt="0"/>
      <dgm:spPr/>
    </dgm:pt>
    <dgm:pt modelId="{F809E76F-E8AE-40B2-82A0-D171E05BD4EB}" type="pres">
      <dgm:prSet presAssocID="{0D784EAB-0140-45D6-ACE8-C9B79290D158}" presName="hierChild3" presStyleCnt="0"/>
      <dgm:spPr/>
    </dgm:pt>
  </dgm:ptLst>
  <dgm:cxnLst>
    <dgm:cxn modelId="{1B342FAB-2001-4B1C-88DF-F02579599239}" type="presOf" srcId="{0D784EAB-0140-45D6-ACE8-C9B79290D158}" destId="{21825C75-19A3-4FD3-9DF5-DEC4ABEC41D3}" srcOrd="0" destOrd="0" presId="urn:microsoft.com/office/officeart/2005/8/layout/orgChart1"/>
    <dgm:cxn modelId="{90ACEAD8-84AF-4104-9B3B-3B9638C6A77B}" type="presOf" srcId="{FE9BE9AC-8803-46E5-9465-4B489C4907F4}" destId="{A25185D8-5F2F-464F-A983-0BA4422A4A2F}" srcOrd="0" destOrd="0" presId="urn:microsoft.com/office/officeart/2005/8/layout/orgChart1"/>
    <dgm:cxn modelId="{7D416CB7-B927-476B-8867-EFABDC0427E9}" type="presOf" srcId="{4FFE7E1C-3BBE-495D-8C34-DED7C40CF37E}" destId="{44106E87-C4A1-417E-9B33-22677D73AD7F}" srcOrd="0" destOrd="0" presId="urn:microsoft.com/office/officeart/2005/8/layout/orgChart1"/>
    <dgm:cxn modelId="{0BB34D17-387B-45C4-A938-DCC7E618A688}" type="presOf" srcId="{03F965DE-75C7-4281-97F2-2F0485F7D571}" destId="{6B6D223A-015F-4ED0-A778-BC7260285F30}" srcOrd="1" destOrd="0" presId="urn:microsoft.com/office/officeart/2005/8/layout/orgChart1"/>
    <dgm:cxn modelId="{81B45A79-AD55-4364-AF59-7BEA7ADA6582}" type="presOf" srcId="{EFCEE1DB-EC8C-4381-A4FC-5BBC3EC9FB64}" destId="{BB59D6BF-D411-4F54-8C52-8F866F591AF3}" srcOrd="0" destOrd="0" presId="urn:microsoft.com/office/officeart/2005/8/layout/orgChart1"/>
    <dgm:cxn modelId="{2A1F89CA-2EEF-41DA-91DD-D61E64426DB1}" srcId="{0D784EAB-0140-45D6-ACE8-C9B79290D158}" destId="{4FFE7E1C-3BBE-495D-8C34-DED7C40CF37E}" srcOrd="2" destOrd="0" parTransId="{BBBEC726-6F23-493F-9567-AE0BBA865C39}" sibTransId="{79AA50A4-FAEA-4300-AA3C-8BF71376C14D}"/>
    <dgm:cxn modelId="{D7651365-2769-4AFC-BD57-452D8C39148F}" type="presOf" srcId="{757069AC-C372-49DC-AF6E-6D4D18C1A1C8}" destId="{A8743DBE-E74F-4DB1-B6DC-071570A88B16}" srcOrd="0" destOrd="0" presId="urn:microsoft.com/office/officeart/2005/8/layout/orgChart1"/>
    <dgm:cxn modelId="{A6DF578F-14F5-41C7-9725-E5F746E01DDD}" srcId="{FE9BE9AC-8803-46E5-9465-4B489C4907F4}" destId="{0D784EAB-0140-45D6-ACE8-C9B79290D158}" srcOrd="0" destOrd="0" parTransId="{617C1570-A626-4103-AD24-7C3FED925FED}" sibTransId="{AB194841-DE56-44D6-AAFD-8373ECA0CB48}"/>
    <dgm:cxn modelId="{C4B5FEE6-E782-4993-9E21-DD8254F35585}" type="presOf" srcId="{4FFE7E1C-3BBE-495D-8C34-DED7C40CF37E}" destId="{EFD9DA6E-45D3-4F99-9080-A92F2749E6F5}" srcOrd="1" destOrd="0" presId="urn:microsoft.com/office/officeart/2005/8/layout/orgChart1"/>
    <dgm:cxn modelId="{8685AAE5-7645-499A-814E-1B908B2569F5}" type="presOf" srcId="{757069AC-C372-49DC-AF6E-6D4D18C1A1C8}" destId="{9C0BD200-C74A-4A19-AB54-2381854A8B9C}" srcOrd="1" destOrd="0" presId="urn:microsoft.com/office/officeart/2005/8/layout/orgChart1"/>
    <dgm:cxn modelId="{6120F675-D967-463B-8962-303491DB543B}" srcId="{0D784EAB-0140-45D6-ACE8-C9B79290D158}" destId="{03F965DE-75C7-4281-97F2-2F0485F7D571}" srcOrd="0" destOrd="0" parTransId="{EFCEE1DB-EC8C-4381-A4FC-5BBC3EC9FB64}" sibTransId="{E0FE361C-7112-4597-AEC2-A77523226E7B}"/>
    <dgm:cxn modelId="{58AAB4CA-DE8A-47DB-A014-994750627C20}" type="presOf" srcId="{03F965DE-75C7-4281-97F2-2F0485F7D571}" destId="{A4D908E3-D64B-4FC2-BBDB-2F030B8B5B6B}" srcOrd="0" destOrd="0" presId="urn:microsoft.com/office/officeart/2005/8/layout/orgChart1"/>
    <dgm:cxn modelId="{C9704631-EF49-47B8-8640-2715E05BE871}" type="presOf" srcId="{BBBEC726-6F23-493F-9567-AE0BBA865C39}" destId="{F658839A-1E78-43E2-99C1-B6CD596066B3}" srcOrd="0" destOrd="0" presId="urn:microsoft.com/office/officeart/2005/8/layout/orgChart1"/>
    <dgm:cxn modelId="{AF4B2F31-CA6B-4A69-9B08-2CFE3C6C4262}" type="presOf" srcId="{0D784EAB-0140-45D6-ACE8-C9B79290D158}" destId="{076082F5-A85D-422E-B146-6C772FF0E453}" srcOrd="1" destOrd="0" presId="urn:microsoft.com/office/officeart/2005/8/layout/orgChart1"/>
    <dgm:cxn modelId="{57177254-C366-4C93-B567-83CD31D9D28D}" srcId="{0D784EAB-0140-45D6-ACE8-C9B79290D158}" destId="{757069AC-C372-49DC-AF6E-6D4D18C1A1C8}" srcOrd="1" destOrd="0" parTransId="{7906D186-08B6-4B0A-BEE4-204DC177FC08}" sibTransId="{F62FD4B6-AF16-4478-AFCD-A883A2058A1C}"/>
    <dgm:cxn modelId="{C75EDB42-7842-4307-93E4-80EFA358DD0B}" type="presOf" srcId="{7906D186-08B6-4B0A-BEE4-204DC177FC08}" destId="{BEC9BEC6-7A32-4AE5-A870-DFA6658EA194}" srcOrd="0" destOrd="0" presId="urn:microsoft.com/office/officeart/2005/8/layout/orgChart1"/>
    <dgm:cxn modelId="{6200D797-F788-4B7F-A51F-7B00870D9555}" type="presParOf" srcId="{A25185D8-5F2F-464F-A983-0BA4422A4A2F}" destId="{C3E390F3-0558-4279-A89A-D9E6A7B629A8}" srcOrd="0" destOrd="0" presId="urn:microsoft.com/office/officeart/2005/8/layout/orgChart1"/>
    <dgm:cxn modelId="{F99FDCC3-6B2B-4388-84A2-0998973B1398}" type="presParOf" srcId="{C3E390F3-0558-4279-A89A-D9E6A7B629A8}" destId="{DD7CD4B0-B44C-4EB2-9916-18AE6796185B}" srcOrd="0" destOrd="0" presId="urn:microsoft.com/office/officeart/2005/8/layout/orgChart1"/>
    <dgm:cxn modelId="{3293A04A-96B1-4170-BBB0-26629A3F5EB2}" type="presParOf" srcId="{DD7CD4B0-B44C-4EB2-9916-18AE6796185B}" destId="{21825C75-19A3-4FD3-9DF5-DEC4ABEC41D3}" srcOrd="0" destOrd="0" presId="urn:microsoft.com/office/officeart/2005/8/layout/orgChart1"/>
    <dgm:cxn modelId="{E73BE29B-AF6F-4FD4-92B3-84BB82B5BBDF}" type="presParOf" srcId="{DD7CD4B0-B44C-4EB2-9916-18AE6796185B}" destId="{076082F5-A85D-422E-B146-6C772FF0E453}" srcOrd="1" destOrd="0" presId="urn:microsoft.com/office/officeart/2005/8/layout/orgChart1"/>
    <dgm:cxn modelId="{82ACB096-7E88-4D85-BA1D-73B77A6F7483}" type="presParOf" srcId="{C3E390F3-0558-4279-A89A-D9E6A7B629A8}" destId="{C99DB921-3F41-407A-9747-C7B27D1B12F4}" srcOrd="1" destOrd="0" presId="urn:microsoft.com/office/officeart/2005/8/layout/orgChart1"/>
    <dgm:cxn modelId="{D061DC85-C642-4BCE-AAEE-E73C8F7B8F34}" type="presParOf" srcId="{C99DB921-3F41-407A-9747-C7B27D1B12F4}" destId="{BB59D6BF-D411-4F54-8C52-8F866F591AF3}" srcOrd="0" destOrd="0" presId="urn:microsoft.com/office/officeart/2005/8/layout/orgChart1"/>
    <dgm:cxn modelId="{83F11060-E056-4365-A524-9B07238D29B9}" type="presParOf" srcId="{C99DB921-3F41-407A-9747-C7B27D1B12F4}" destId="{0C0D5F33-247C-430D-9D6B-3169F23E8C5F}" srcOrd="1" destOrd="0" presId="urn:microsoft.com/office/officeart/2005/8/layout/orgChart1"/>
    <dgm:cxn modelId="{CA9012CA-6053-41FF-A9D7-29A085550410}" type="presParOf" srcId="{0C0D5F33-247C-430D-9D6B-3169F23E8C5F}" destId="{2923B95D-0862-406E-83DF-00C586301F5D}" srcOrd="0" destOrd="0" presId="urn:microsoft.com/office/officeart/2005/8/layout/orgChart1"/>
    <dgm:cxn modelId="{B9A060EA-D799-4513-A170-ED294C2FFAFB}" type="presParOf" srcId="{2923B95D-0862-406E-83DF-00C586301F5D}" destId="{A4D908E3-D64B-4FC2-BBDB-2F030B8B5B6B}" srcOrd="0" destOrd="0" presId="urn:microsoft.com/office/officeart/2005/8/layout/orgChart1"/>
    <dgm:cxn modelId="{F59D53A3-5059-419B-AECD-C1882B4B2EA3}" type="presParOf" srcId="{2923B95D-0862-406E-83DF-00C586301F5D}" destId="{6B6D223A-015F-4ED0-A778-BC7260285F30}" srcOrd="1" destOrd="0" presId="urn:microsoft.com/office/officeart/2005/8/layout/orgChart1"/>
    <dgm:cxn modelId="{9B694CBA-1CF2-4E93-87E2-C4E63B12EA03}" type="presParOf" srcId="{0C0D5F33-247C-430D-9D6B-3169F23E8C5F}" destId="{9BA3EA7A-373B-47E7-8874-3ED1342A77C9}" srcOrd="1" destOrd="0" presId="urn:microsoft.com/office/officeart/2005/8/layout/orgChart1"/>
    <dgm:cxn modelId="{915B20B3-ED71-4E2C-9CF0-54F5FE43F5F9}" type="presParOf" srcId="{0C0D5F33-247C-430D-9D6B-3169F23E8C5F}" destId="{34DFD545-098C-4790-B74F-73B03B6D1881}" srcOrd="2" destOrd="0" presId="urn:microsoft.com/office/officeart/2005/8/layout/orgChart1"/>
    <dgm:cxn modelId="{07CBF7A3-8CC7-4BB5-B4AD-FAC31B5EC738}" type="presParOf" srcId="{C99DB921-3F41-407A-9747-C7B27D1B12F4}" destId="{BEC9BEC6-7A32-4AE5-A870-DFA6658EA194}" srcOrd="2" destOrd="0" presId="urn:microsoft.com/office/officeart/2005/8/layout/orgChart1"/>
    <dgm:cxn modelId="{EA5D7668-1118-4222-A479-ABE4BDB1AD88}" type="presParOf" srcId="{C99DB921-3F41-407A-9747-C7B27D1B12F4}" destId="{FF8FB17E-F0E7-4468-9BB7-DE6C05C827FC}" srcOrd="3" destOrd="0" presId="urn:microsoft.com/office/officeart/2005/8/layout/orgChart1"/>
    <dgm:cxn modelId="{CDBA56D3-10C1-4EC7-AAE7-4A1CC8D83389}" type="presParOf" srcId="{FF8FB17E-F0E7-4468-9BB7-DE6C05C827FC}" destId="{4865A3CA-4B40-4E36-8468-0C856B48EC86}" srcOrd="0" destOrd="0" presId="urn:microsoft.com/office/officeart/2005/8/layout/orgChart1"/>
    <dgm:cxn modelId="{322F8047-91D3-4167-A482-686372AABB88}" type="presParOf" srcId="{4865A3CA-4B40-4E36-8468-0C856B48EC86}" destId="{A8743DBE-E74F-4DB1-B6DC-071570A88B16}" srcOrd="0" destOrd="0" presId="urn:microsoft.com/office/officeart/2005/8/layout/orgChart1"/>
    <dgm:cxn modelId="{CBDF898F-99A0-4987-8985-BAAF1BBE9914}" type="presParOf" srcId="{4865A3CA-4B40-4E36-8468-0C856B48EC86}" destId="{9C0BD200-C74A-4A19-AB54-2381854A8B9C}" srcOrd="1" destOrd="0" presId="urn:microsoft.com/office/officeart/2005/8/layout/orgChart1"/>
    <dgm:cxn modelId="{4376A234-B994-4E2C-A448-A6F1F583A144}" type="presParOf" srcId="{FF8FB17E-F0E7-4468-9BB7-DE6C05C827FC}" destId="{093E861E-54C4-487B-87CC-EC61FE27C871}" srcOrd="1" destOrd="0" presId="urn:microsoft.com/office/officeart/2005/8/layout/orgChart1"/>
    <dgm:cxn modelId="{D8D0A0BA-1C5E-454C-B6E5-A574F188415D}" type="presParOf" srcId="{FF8FB17E-F0E7-4468-9BB7-DE6C05C827FC}" destId="{3A474CA2-463D-46BF-B74F-DF161F13EE89}" srcOrd="2" destOrd="0" presId="urn:microsoft.com/office/officeart/2005/8/layout/orgChart1"/>
    <dgm:cxn modelId="{6A132429-0E46-417B-A5AB-967889253ED5}" type="presParOf" srcId="{C99DB921-3F41-407A-9747-C7B27D1B12F4}" destId="{F658839A-1E78-43E2-99C1-B6CD596066B3}" srcOrd="4" destOrd="0" presId="urn:microsoft.com/office/officeart/2005/8/layout/orgChart1"/>
    <dgm:cxn modelId="{183F727C-71E5-4915-ADEB-E234434C81AF}" type="presParOf" srcId="{C99DB921-3F41-407A-9747-C7B27D1B12F4}" destId="{834D4F46-99B8-45B4-9887-BC49302DBAF3}" srcOrd="5" destOrd="0" presId="urn:microsoft.com/office/officeart/2005/8/layout/orgChart1"/>
    <dgm:cxn modelId="{1BE3EDEC-BCBE-475C-9E32-C8ED3578C6FF}" type="presParOf" srcId="{834D4F46-99B8-45B4-9887-BC49302DBAF3}" destId="{92293AE9-030A-4C2E-BAAF-3D7C7720E0D8}" srcOrd="0" destOrd="0" presId="urn:microsoft.com/office/officeart/2005/8/layout/orgChart1"/>
    <dgm:cxn modelId="{07FD37AD-29F6-48A3-8B8A-46B00F52BC84}" type="presParOf" srcId="{92293AE9-030A-4C2E-BAAF-3D7C7720E0D8}" destId="{44106E87-C4A1-417E-9B33-22677D73AD7F}" srcOrd="0" destOrd="0" presId="urn:microsoft.com/office/officeart/2005/8/layout/orgChart1"/>
    <dgm:cxn modelId="{3B64B489-BFDA-4A9C-AA12-67365A8C84FF}" type="presParOf" srcId="{92293AE9-030A-4C2E-BAAF-3D7C7720E0D8}" destId="{EFD9DA6E-45D3-4F99-9080-A92F2749E6F5}" srcOrd="1" destOrd="0" presId="urn:microsoft.com/office/officeart/2005/8/layout/orgChart1"/>
    <dgm:cxn modelId="{1D99D3E9-1A76-4440-956C-A91EC7C9FD80}" type="presParOf" srcId="{834D4F46-99B8-45B4-9887-BC49302DBAF3}" destId="{BD3BF119-D64E-44C9-BC4D-88A4AD8EFB4F}" srcOrd="1" destOrd="0" presId="urn:microsoft.com/office/officeart/2005/8/layout/orgChart1"/>
    <dgm:cxn modelId="{3E0075D5-ADDD-47C2-8F9A-CD9E694B3F26}" type="presParOf" srcId="{834D4F46-99B8-45B4-9887-BC49302DBAF3}" destId="{FBE05938-6EAD-46B3-87E3-FD75DFC4F202}" srcOrd="2" destOrd="0" presId="urn:microsoft.com/office/officeart/2005/8/layout/orgChart1"/>
    <dgm:cxn modelId="{EEADC61A-7A7A-4B96-B808-397EE5D8C40F}" type="presParOf" srcId="{C3E390F3-0558-4279-A89A-D9E6A7B629A8}" destId="{F809E76F-E8AE-40B2-82A0-D171E05BD4EB}" srcOrd="2" destOrd="0" presId="urn:microsoft.com/office/officeart/2005/8/layout/orgChart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6FE33DE-08D6-442D-BC28-09CA676454FA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CDCE66DE-69DF-4A8F-AF45-A4B1AB50686F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Количест</a:t>
          </a:r>
          <a:endParaRPr kumimoji="0" lang="ru-RU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венные </a:t>
          </a:r>
        </a:p>
      </dgm:t>
    </dgm:pt>
    <dgm:pt modelId="{CC74B107-57B9-4FAA-A22C-2566F46403DA}" type="parTrans" cxnId="{448CC81A-059F-4474-9648-B722B754DC07}">
      <dgm:prSet/>
      <dgm:spPr/>
      <dgm:t>
        <a:bodyPr/>
        <a:lstStyle/>
        <a:p>
          <a:endParaRPr lang="ru-RU"/>
        </a:p>
      </dgm:t>
    </dgm:pt>
    <dgm:pt modelId="{5B19ABBA-D2BF-4A0F-A7B5-C772B416FC60}" type="sibTrans" cxnId="{448CC81A-059F-4474-9648-B722B754DC07}">
      <dgm:prSet/>
      <dgm:spPr/>
      <dgm:t>
        <a:bodyPr/>
        <a:lstStyle/>
        <a:p>
          <a:endParaRPr lang="ru-RU"/>
        </a:p>
      </dgm:t>
    </dgm:pt>
    <dgm:pt modelId="{AA4A414F-0313-4858-988A-AA9D57419A0B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Квотиро</a:t>
          </a:r>
          <a:endParaRPr kumimoji="0" lang="ru-RU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вание</a:t>
          </a: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</a:p>
      </dgm:t>
    </dgm:pt>
    <dgm:pt modelId="{08321779-3588-49CF-9901-B089F1B3155D}" type="parTrans" cxnId="{51D28D9C-6097-4364-8DCB-C59C7406BE11}">
      <dgm:prSet/>
      <dgm:spPr/>
      <dgm:t>
        <a:bodyPr/>
        <a:lstStyle/>
        <a:p>
          <a:endParaRPr lang="ru-RU"/>
        </a:p>
      </dgm:t>
    </dgm:pt>
    <dgm:pt modelId="{3101904B-F3A7-4E56-B020-910AB65B524F}" type="sibTrans" cxnId="{51D28D9C-6097-4364-8DCB-C59C7406BE11}">
      <dgm:prSet/>
      <dgm:spPr/>
      <dgm:t>
        <a:bodyPr/>
        <a:lstStyle/>
        <a:p>
          <a:endParaRPr lang="ru-RU"/>
        </a:p>
      </dgm:t>
    </dgm:pt>
    <dgm:pt modelId="{CD6D6A9E-AA26-4D94-BA6F-BD8B5AB2B18A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«</a:t>
          </a:r>
          <a:r>
            <a:rPr kumimoji="0" lang="ru-RU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Доброволь</a:t>
          </a:r>
          <a:endParaRPr kumimoji="0" lang="ru-RU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ное</a:t>
          </a:r>
          <a:r>
            <a: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»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ограничение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экспорта</a:t>
          </a: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</a:p>
      </dgm:t>
    </dgm:pt>
    <dgm:pt modelId="{0B024132-C528-4A13-8A2D-ED115F7B3E19}" type="parTrans" cxnId="{498B408C-D7B2-44E5-8422-9C5ABF24D567}">
      <dgm:prSet/>
      <dgm:spPr/>
      <dgm:t>
        <a:bodyPr/>
        <a:lstStyle/>
        <a:p>
          <a:endParaRPr lang="ru-RU"/>
        </a:p>
      </dgm:t>
    </dgm:pt>
    <dgm:pt modelId="{336A90D9-C163-430A-AF34-98415B1045F1}" type="sibTrans" cxnId="{498B408C-D7B2-44E5-8422-9C5ABF24D567}">
      <dgm:prSet/>
      <dgm:spPr/>
      <dgm:t>
        <a:bodyPr/>
        <a:lstStyle/>
        <a:p>
          <a:endParaRPr lang="ru-RU"/>
        </a:p>
      </dgm:t>
    </dgm:pt>
    <dgm:pt modelId="{1007CED7-D3A7-4A11-B9FF-407BAD4A2C2B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Лицензиро</a:t>
          </a:r>
          <a:endParaRPr kumimoji="0" lang="ru-RU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вание</a:t>
          </a: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</a:p>
      </dgm:t>
    </dgm:pt>
    <dgm:pt modelId="{090F9B6A-21C0-4794-AF4E-437F0887BFBB}" type="parTrans" cxnId="{A11A314B-3857-46F2-BF16-4C137A35A3BA}">
      <dgm:prSet/>
      <dgm:spPr/>
      <dgm:t>
        <a:bodyPr/>
        <a:lstStyle/>
        <a:p>
          <a:endParaRPr lang="ru-RU"/>
        </a:p>
      </dgm:t>
    </dgm:pt>
    <dgm:pt modelId="{5AA37A30-2E48-450C-8C81-E9E401BAAD9D}" type="sibTrans" cxnId="{A11A314B-3857-46F2-BF16-4C137A35A3BA}">
      <dgm:prSet/>
      <dgm:spPr/>
      <dgm:t>
        <a:bodyPr/>
        <a:lstStyle/>
        <a:p>
          <a:endParaRPr lang="ru-RU"/>
        </a:p>
      </dgm:t>
    </dgm:pt>
    <dgm:pt modelId="{43CD26FB-8D40-4F1C-AF82-CF401954FA14}" type="pres">
      <dgm:prSet presAssocID="{A6FE33DE-08D6-442D-BC28-09CA676454F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3BFDA74-E1A9-45E5-B713-0259EFD75707}" type="pres">
      <dgm:prSet presAssocID="{CDCE66DE-69DF-4A8F-AF45-A4B1AB50686F}" presName="centerShape" presStyleLbl="node0" presStyleIdx="0" presStyleCnt="1"/>
      <dgm:spPr/>
      <dgm:t>
        <a:bodyPr/>
        <a:lstStyle/>
        <a:p>
          <a:endParaRPr lang="ru-RU"/>
        </a:p>
      </dgm:t>
    </dgm:pt>
    <dgm:pt modelId="{F676BF36-4457-46CF-AB57-3B43ABB1CDFB}" type="pres">
      <dgm:prSet presAssocID="{08321779-3588-49CF-9901-B089F1B3155D}" presName="Name9" presStyleLbl="parChTrans1D2" presStyleIdx="0" presStyleCnt="3"/>
      <dgm:spPr/>
      <dgm:t>
        <a:bodyPr/>
        <a:lstStyle/>
        <a:p>
          <a:endParaRPr lang="ru-RU"/>
        </a:p>
      </dgm:t>
    </dgm:pt>
    <dgm:pt modelId="{51461708-B1E1-49E6-983C-18E2706C966B}" type="pres">
      <dgm:prSet presAssocID="{08321779-3588-49CF-9901-B089F1B3155D}" presName="connTx" presStyleLbl="parChTrans1D2" presStyleIdx="0" presStyleCnt="3"/>
      <dgm:spPr/>
      <dgm:t>
        <a:bodyPr/>
        <a:lstStyle/>
        <a:p>
          <a:endParaRPr lang="ru-RU"/>
        </a:p>
      </dgm:t>
    </dgm:pt>
    <dgm:pt modelId="{C6ACB8AF-6C2F-43A5-B6B7-0425083677C8}" type="pres">
      <dgm:prSet presAssocID="{AA4A414F-0313-4858-988A-AA9D57419A0B}" presName="node" presStyleLbl="node1" presStyleIdx="0" presStyleCnt="3" custRadScaleRad="122066" custRadScaleInc="455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153444-3963-44A8-A988-FE92E40BFF2A}" type="pres">
      <dgm:prSet presAssocID="{0B024132-C528-4A13-8A2D-ED115F7B3E19}" presName="Name9" presStyleLbl="parChTrans1D2" presStyleIdx="1" presStyleCnt="3"/>
      <dgm:spPr/>
      <dgm:t>
        <a:bodyPr/>
        <a:lstStyle/>
        <a:p>
          <a:endParaRPr lang="ru-RU"/>
        </a:p>
      </dgm:t>
    </dgm:pt>
    <dgm:pt modelId="{4AC423D2-ED65-42A3-AB73-892B8DDB9FA8}" type="pres">
      <dgm:prSet presAssocID="{0B024132-C528-4A13-8A2D-ED115F7B3E19}" presName="connTx" presStyleLbl="parChTrans1D2" presStyleIdx="1" presStyleCnt="3"/>
      <dgm:spPr/>
      <dgm:t>
        <a:bodyPr/>
        <a:lstStyle/>
        <a:p>
          <a:endParaRPr lang="ru-RU"/>
        </a:p>
      </dgm:t>
    </dgm:pt>
    <dgm:pt modelId="{50739674-A395-4178-B91E-A15A82E31503}" type="pres">
      <dgm:prSet presAssocID="{CD6D6A9E-AA26-4D94-BA6F-BD8B5AB2B18A}" presName="node" presStyleLbl="node1" presStyleIdx="1" presStyleCnt="3" custRadScaleRad="118768" custRadScaleInc="22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C6C123-FF0E-4107-9092-14C744A79FEE}" type="pres">
      <dgm:prSet presAssocID="{090F9B6A-21C0-4794-AF4E-437F0887BFBB}" presName="Name9" presStyleLbl="parChTrans1D2" presStyleIdx="2" presStyleCnt="3"/>
      <dgm:spPr/>
      <dgm:t>
        <a:bodyPr/>
        <a:lstStyle/>
        <a:p>
          <a:endParaRPr lang="ru-RU"/>
        </a:p>
      </dgm:t>
    </dgm:pt>
    <dgm:pt modelId="{F8D6CDE1-F7C5-493C-B0FB-64977E38FC75}" type="pres">
      <dgm:prSet presAssocID="{090F9B6A-21C0-4794-AF4E-437F0887BFBB}" presName="connTx" presStyleLbl="parChTrans1D2" presStyleIdx="2" presStyleCnt="3"/>
      <dgm:spPr/>
      <dgm:t>
        <a:bodyPr/>
        <a:lstStyle/>
        <a:p>
          <a:endParaRPr lang="ru-RU"/>
        </a:p>
      </dgm:t>
    </dgm:pt>
    <dgm:pt modelId="{824D7CB3-DC52-4F5C-B4C2-C2884E87CA15}" type="pres">
      <dgm:prSet presAssocID="{1007CED7-D3A7-4A11-B9FF-407BAD4A2C2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C8B61A9-93C7-49AB-A6F1-28CB6C516412}" type="presOf" srcId="{0B024132-C528-4A13-8A2D-ED115F7B3E19}" destId="{4AC423D2-ED65-42A3-AB73-892B8DDB9FA8}" srcOrd="1" destOrd="0" presId="urn:microsoft.com/office/officeart/2005/8/layout/radial1"/>
    <dgm:cxn modelId="{084B93D4-26AF-4AD3-BF57-68F013C047F4}" type="presOf" srcId="{08321779-3588-49CF-9901-B089F1B3155D}" destId="{F676BF36-4457-46CF-AB57-3B43ABB1CDFB}" srcOrd="0" destOrd="0" presId="urn:microsoft.com/office/officeart/2005/8/layout/radial1"/>
    <dgm:cxn modelId="{42C4C6A6-94C3-4CAA-99BB-724A1A772064}" type="presOf" srcId="{090F9B6A-21C0-4794-AF4E-437F0887BFBB}" destId="{F8D6CDE1-F7C5-493C-B0FB-64977E38FC75}" srcOrd="1" destOrd="0" presId="urn:microsoft.com/office/officeart/2005/8/layout/radial1"/>
    <dgm:cxn modelId="{2FD0629E-D843-44F4-9756-394CCE33239E}" type="presOf" srcId="{A6FE33DE-08D6-442D-BC28-09CA676454FA}" destId="{43CD26FB-8D40-4F1C-AF82-CF401954FA14}" srcOrd="0" destOrd="0" presId="urn:microsoft.com/office/officeart/2005/8/layout/radial1"/>
    <dgm:cxn modelId="{183B2C21-4179-4DAF-9388-FA6A96A6C607}" type="presOf" srcId="{090F9B6A-21C0-4794-AF4E-437F0887BFBB}" destId="{07C6C123-FF0E-4107-9092-14C744A79FEE}" srcOrd="0" destOrd="0" presId="urn:microsoft.com/office/officeart/2005/8/layout/radial1"/>
    <dgm:cxn modelId="{51D28D9C-6097-4364-8DCB-C59C7406BE11}" srcId="{CDCE66DE-69DF-4A8F-AF45-A4B1AB50686F}" destId="{AA4A414F-0313-4858-988A-AA9D57419A0B}" srcOrd="0" destOrd="0" parTransId="{08321779-3588-49CF-9901-B089F1B3155D}" sibTransId="{3101904B-F3A7-4E56-B020-910AB65B524F}"/>
    <dgm:cxn modelId="{8A9D7E6A-A3E5-40D4-8F57-9EF097F792B8}" type="presOf" srcId="{1007CED7-D3A7-4A11-B9FF-407BAD4A2C2B}" destId="{824D7CB3-DC52-4F5C-B4C2-C2884E87CA15}" srcOrd="0" destOrd="0" presId="urn:microsoft.com/office/officeart/2005/8/layout/radial1"/>
    <dgm:cxn modelId="{498B408C-D7B2-44E5-8422-9C5ABF24D567}" srcId="{CDCE66DE-69DF-4A8F-AF45-A4B1AB50686F}" destId="{CD6D6A9E-AA26-4D94-BA6F-BD8B5AB2B18A}" srcOrd="1" destOrd="0" parTransId="{0B024132-C528-4A13-8A2D-ED115F7B3E19}" sibTransId="{336A90D9-C163-430A-AF34-98415B1045F1}"/>
    <dgm:cxn modelId="{8BE71439-B306-4176-8235-65F161665CD6}" type="presOf" srcId="{CD6D6A9E-AA26-4D94-BA6F-BD8B5AB2B18A}" destId="{50739674-A395-4178-B91E-A15A82E31503}" srcOrd="0" destOrd="0" presId="urn:microsoft.com/office/officeart/2005/8/layout/radial1"/>
    <dgm:cxn modelId="{26418C93-4F25-4937-8A13-3080DCF22A49}" type="presOf" srcId="{0B024132-C528-4A13-8A2D-ED115F7B3E19}" destId="{45153444-3963-44A8-A988-FE92E40BFF2A}" srcOrd="0" destOrd="0" presId="urn:microsoft.com/office/officeart/2005/8/layout/radial1"/>
    <dgm:cxn modelId="{1DB1EB12-159B-4F24-A3D4-93B8964197CE}" type="presOf" srcId="{CDCE66DE-69DF-4A8F-AF45-A4B1AB50686F}" destId="{53BFDA74-E1A9-45E5-B713-0259EFD75707}" srcOrd="0" destOrd="0" presId="urn:microsoft.com/office/officeart/2005/8/layout/radial1"/>
    <dgm:cxn modelId="{EF1BAC4A-C18B-4672-8E28-2CEE1D17CE9D}" type="presOf" srcId="{AA4A414F-0313-4858-988A-AA9D57419A0B}" destId="{C6ACB8AF-6C2F-43A5-B6B7-0425083677C8}" srcOrd="0" destOrd="0" presId="urn:microsoft.com/office/officeart/2005/8/layout/radial1"/>
    <dgm:cxn modelId="{A11A314B-3857-46F2-BF16-4C137A35A3BA}" srcId="{CDCE66DE-69DF-4A8F-AF45-A4B1AB50686F}" destId="{1007CED7-D3A7-4A11-B9FF-407BAD4A2C2B}" srcOrd="2" destOrd="0" parTransId="{090F9B6A-21C0-4794-AF4E-437F0887BFBB}" sibTransId="{5AA37A30-2E48-450C-8C81-E9E401BAAD9D}"/>
    <dgm:cxn modelId="{448CC81A-059F-4474-9648-B722B754DC07}" srcId="{A6FE33DE-08D6-442D-BC28-09CA676454FA}" destId="{CDCE66DE-69DF-4A8F-AF45-A4B1AB50686F}" srcOrd="0" destOrd="0" parTransId="{CC74B107-57B9-4FAA-A22C-2566F46403DA}" sibTransId="{5B19ABBA-D2BF-4A0F-A7B5-C772B416FC60}"/>
    <dgm:cxn modelId="{AA4987A3-A0D5-49FA-AE1A-A5D84B5516B2}" type="presOf" srcId="{08321779-3588-49CF-9901-B089F1B3155D}" destId="{51461708-B1E1-49E6-983C-18E2706C966B}" srcOrd="1" destOrd="0" presId="urn:microsoft.com/office/officeart/2005/8/layout/radial1"/>
    <dgm:cxn modelId="{5E625A51-497F-477F-B46B-C8D2125A3CB7}" type="presParOf" srcId="{43CD26FB-8D40-4F1C-AF82-CF401954FA14}" destId="{53BFDA74-E1A9-45E5-B713-0259EFD75707}" srcOrd="0" destOrd="0" presId="urn:microsoft.com/office/officeart/2005/8/layout/radial1"/>
    <dgm:cxn modelId="{A0C22FFC-1BF3-4616-AD35-1EC9C550890E}" type="presParOf" srcId="{43CD26FB-8D40-4F1C-AF82-CF401954FA14}" destId="{F676BF36-4457-46CF-AB57-3B43ABB1CDFB}" srcOrd="1" destOrd="0" presId="urn:microsoft.com/office/officeart/2005/8/layout/radial1"/>
    <dgm:cxn modelId="{E67A2361-F41E-490B-B3F9-7E0D4A1B4C71}" type="presParOf" srcId="{F676BF36-4457-46CF-AB57-3B43ABB1CDFB}" destId="{51461708-B1E1-49E6-983C-18E2706C966B}" srcOrd="0" destOrd="0" presId="urn:microsoft.com/office/officeart/2005/8/layout/radial1"/>
    <dgm:cxn modelId="{F9A425A8-EDD8-48D8-8BEC-BD32E900F1F6}" type="presParOf" srcId="{43CD26FB-8D40-4F1C-AF82-CF401954FA14}" destId="{C6ACB8AF-6C2F-43A5-B6B7-0425083677C8}" srcOrd="2" destOrd="0" presId="urn:microsoft.com/office/officeart/2005/8/layout/radial1"/>
    <dgm:cxn modelId="{CE452114-63A9-4F66-87FF-A3174BADCA47}" type="presParOf" srcId="{43CD26FB-8D40-4F1C-AF82-CF401954FA14}" destId="{45153444-3963-44A8-A988-FE92E40BFF2A}" srcOrd="3" destOrd="0" presId="urn:microsoft.com/office/officeart/2005/8/layout/radial1"/>
    <dgm:cxn modelId="{B57697B9-299B-4EC3-94BF-FF5845669BA7}" type="presParOf" srcId="{45153444-3963-44A8-A988-FE92E40BFF2A}" destId="{4AC423D2-ED65-42A3-AB73-892B8DDB9FA8}" srcOrd="0" destOrd="0" presId="urn:microsoft.com/office/officeart/2005/8/layout/radial1"/>
    <dgm:cxn modelId="{C7DC3313-2829-4D20-8AE2-7F44CA8F4A0C}" type="presParOf" srcId="{43CD26FB-8D40-4F1C-AF82-CF401954FA14}" destId="{50739674-A395-4178-B91E-A15A82E31503}" srcOrd="4" destOrd="0" presId="urn:microsoft.com/office/officeart/2005/8/layout/radial1"/>
    <dgm:cxn modelId="{12679606-368F-4B70-94F5-27DA4EAD257B}" type="presParOf" srcId="{43CD26FB-8D40-4F1C-AF82-CF401954FA14}" destId="{07C6C123-FF0E-4107-9092-14C744A79FEE}" srcOrd="5" destOrd="0" presId="urn:microsoft.com/office/officeart/2005/8/layout/radial1"/>
    <dgm:cxn modelId="{C2F56A23-3246-45B2-9973-26235943B30F}" type="presParOf" srcId="{07C6C123-FF0E-4107-9092-14C744A79FEE}" destId="{F8D6CDE1-F7C5-493C-B0FB-64977E38FC75}" srcOrd="0" destOrd="0" presId="urn:microsoft.com/office/officeart/2005/8/layout/radial1"/>
    <dgm:cxn modelId="{DCFB8A5A-C7CC-4B96-B168-CB345CB59E7D}" type="presParOf" srcId="{43CD26FB-8D40-4F1C-AF82-CF401954FA14}" destId="{824D7CB3-DC52-4F5C-B4C2-C2884E87CA15}" srcOrd="6" destOrd="0" presId="urn:microsoft.com/office/officeart/2005/8/layout/radial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4B034A4-FDF8-403F-BADB-2E5C3D206633}" type="doc">
      <dgm:prSet loTypeId="urn:microsoft.com/office/officeart/2005/8/layout/orgChart1" loCatId="hierarchy" qsTypeId="urn:microsoft.com/office/officeart/2005/8/quickstyle/3d1" qsCatId="3D" csTypeId="urn:microsoft.com/office/officeart/2005/8/colors/accent1_2" csCatId="accent1" phldr="1"/>
      <dgm:spPr/>
    </dgm:pt>
    <dgm:pt modelId="{D21EAAAA-8EBB-4A58-8534-EE4758B2995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Методы</a:t>
          </a:r>
          <a:endParaRPr kumimoji="0" lang="ru-RU" b="1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262DF37F-38B4-4643-B6D8-B44FDCD20D0C}" type="parTrans" cxnId="{99A4922A-3086-4012-9689-ABE24F4330BF}">
      <dgm:prSet/>
      <dgm:spPr/>
      <dgm:t>
        <a:bodyPr/>
        <a:lstStyle/>
        <a:p>
          <a:endParaRPr lang="ru-RU"/>
        </a:p>
      </dgm:t>
    </dgm:pt>
    <dgm:pt modelId="{578DC19D-5779-4935-AFB0-4B30DF89E424}" type="sibTrans" cxnId="{99A4922A-3086-4012-9689-ABE24F4330BF}">
      <dgm:prSet/>
      <dgm:spPr/>
      <dgm:t>
        <a:bodyPr/>
        <a:lstStyle/>
        <a:p>
          <a:endParaRPr lang="ru-RU"/>
        </a:p>
      </dgm:t>
    </dgm:pt>
    <dgm:pt modelId="{885ADE53-5EF7-483E-9470-CF2BBBDE2A6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b="1" i="0" u="none" strike="noStrike" cap="none" normalizeH="0" baseline="0" dirty="0" smtClean="0">
            <a:ln/>
            <a:effectLst/>
            <a:latin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Скрытые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методы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торговой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 политики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b="0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AA982050-A0C7-4C0A-A92C-CDD667E1E9DA}" type="parTrans" cxnId="{3D8D0301-7256-478E-A76A-E8D0C5D3B649}">
      <dgm:prSet/>
      <dgm:spPr/>
      <dgm:t>
        <a:bodyPr/>
        <a:lstStyle/>
        <a:p>
          <a:endParaRPr lang="ru-RU"/>
        </a:p>
      </dgm:t>
    </dgm:pt>
    <dgm:pt modelId="{FAB4F2EB-2A42-47A5-A7E6-CD2FE2851D27}" type="sibTrans" cxnId="{3D8D0301-7256-478E-A76A-E8D0C5D3B649}">
      <dgm:prSet/>
      <dgm:spPr/>
      <dgm:t>
        <a:bodyPr/>
        <a:lstStyle/>
        <a:p>
          <a:endParaRPr lang="ru-RU"/>
        </a:p>
      </dgm:t>
    </dgm:pt>
    <dgm:pt modelId="{64623E5A-2E38-41F2-B77F-19EDFA8EE05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1" u="none" strike="noStrike" cap="none" normalizeH="0" baseline="0" smtClean="0">
              <a:ln/>
              <a:effectLst/>
              <a:latin typeface="Arial" charset="0"/>
            </a:rPr>
            <a:t>Национальные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1" u="none" strike="noStrike" cap="none" normalizeH="0" baseline="0" smtClean="0">
              <a:ln/>
              <a:effectLst/>
              <a:latin typeface="Arial" charset="0"/>
            </a:rPr>
            <a:t> стандарты</a:t>
          </a:r>
          <a:r>
            <a:rPr kumimoji="0" lang="ru-RU" b="0" i="0" u="none" strike="noStrike" cap="none" normalizeH="0" baseline="0" smtClean="0">
              <a:ln/>
              <a:effectLst/>
              <a:latin typeface="Arial" charset="0"/>
            </a:rPr>
            <a:t> </a:t>
          </a:r>
          <a:endParaRPr kumimoji="0" lang="ru-RU" b="0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07A569B4-F23F-4A77-9F0E-14FE7CD91F16}" type="parTrans" cxnId="{CBFFAFC4-F342-4736-BE2F-8063B43FD563}">
      <dgm:prSet/>
      <dgm:spPr/>
      <dgm:t>
        <a:bodyPr/>
        <a:lstStyle/>
        <a:p>
          <a:endParaRPr lang="ru-RU"/>
        </a:p>
      </dgm:t>
    </dgm:pt>
    <dgm:pt modelId="{D5BCFD72-BC60-46E8-8A98-332A6C7500EF}" type="sibTrans" cxnId="{CBFFAFC4-F342-4736-BE2F-8063B43FD563}">
      <dgm:prSet/>
      <dgm:spPr/>
      <dgm:t>
        <a:bodyPr/>
        <a:lstStyle/>
        <a:p>
          <a:endParaRPr lang="ru-RU"/>
        </a:p>
      </dgm:t>
    </dgm:pt>
    <dgm:pt modelId="{74BAEBA3-0670-4FA1-ABC4-7E7BB4466A0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1" u="none" strike="noStrike" cap="none" normalizeH="0" baseline="0" smtClean="0">
              <a:ln/>
              <a:effectLst/>
              <a:latin typeface="Arial" charset="0"/>
            </a:rPr>
            <a:t>Сертификаты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1" u="none" strike="noStrike" cap="none" normalizeH="0" baseline="0" smtClean="0">
              <a:ln/>
              <a:effectLst/>
              <a:latin typeface="Arial" charset="0"/>
            </a:rPr>
            <a:t> качества</a:t>
          </a:r>
          <a:r>
            <a:rPr kumimoji="0" lang="ru-RU" b="0" i="0" u="none" strike="noStrike" cap="none" normalizeH="0" baseline="0" smtClean="0">
              <a:ln/>
              <a:effectLst/>
              <a:latin typeface="Arial" charset="0"/>
            </a:rPr>
            <a:t> </a:t>
          </a:r>
          <a:endParaRPr kumimoji="0" lang="ru-RU" b="0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539C1714-CDFA-4443-BED5-6A1D965F0DAC}" type="parTrans" cxnId="{29002DC1-CDAE-45FA-8E74-6BA352F9C6DC}">
      <dgm:prSet/>
      <dgm:spPr/>
      <dgm:t>
        <a:bodyPr/>
        <a:lstStyle/>
        <a:p>
          <a:endParaRPr lang="ru-RU"/>
        </a:p>
      </dgm:t>
    </dgm:pt>
    <dgm:pt modelId="{E00F9AB5-A4DB-42F7-BC52-7D82463CF130}" type="sibTrans" cxnId="{29002DC1-CDAE-45FA-8E74-6BA352F9C6DC}">
      <dgm:prSet/>
      <dgm:spPr/>
      <dgm:t>
        <a:bodyPr/>
        <a:lstStyle/>
        <a:p>
          <a:endParaRPr lang="ru-RU"/>
        </a:p>
      </dgm:t>
    </dgm:pt>
    <dgm:pt modelId="{3764B32C-5680-4035-A432-20C42061D71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1" u="none" strike="noStrike" cap="none" normalizeH="0" baseline="0" smtClean="0">
              <a:ln/>
              <a:effectLst/>
              <a:latin typeface="Arial" charset="0"/>
            </a:rPr>
            <a:t>Таможенные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1" u="none" strike="noStrike" cap="none" normalizeH="0" baseline="0" smtClean="0">
              <a:ln/>
              <a:effectLst/>
              <a:latin typeface="Arial" charset="0"/>
            </a:rPr>
            <a:t> процедуры</a:t>
          </a:r>
          <a:r>
            <a:rPr kumimoji="0" lang="ru-RU" b="0" i="0" u="none" strike="noStrike" cap="none" normalizeH="0" baseline="0" smtClean="0">
              <a:ln/>
              <a:effectLst/>
              <a:latin typeface="Arial" charset="0"/>
            </a:rPr>
            <a:t> </a:t>
          </a:r>
          <a:endParaRPr kumimoji="0" lang="ru-RU" b="0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029BD983-B219-42E8-9578-55951401621D}" type="parTrans" cxnId="{45AD97DA-614C-4F3C-9E0C-8E32B4E8EA15}">
      <dgm:prSet/>
      <dgm:spPr/>
      <dgm:t>
        <a:bodyPr/>
        <a:lstStyle/>
        <a:p>
          <a:endParaRPr lang="ru-RU"/>
        </a:p>
      </dgm:t>
    </dgm:pt>
    <dgm:pt modelId="{66117129-1F2A-4886-87F4-6614CD33C7CF}" type="sibTrans" cxnId="{45AD97DA-614C-4F3C-9E0C-8E32B4E8EA15}">
      <dgm:prSet/>
      <dgm:spPr/>
      <dgm:t>
        <a:bodyPr/>
        <a:lstStyle/>
        <a:p>
          <a:endParaRPr lang="ru-RU"/>
        </a:p>
      </dgm:t>
    </dgm:pt>
    <dgm:pt modelId="{6F540838-8F6A-46A7-AC78-2CCF8882758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Финансовые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 меры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торговой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политики</a:t>
          </a:r>
          <a:endParaRPr kumimoji="0" lang="ru-RU" b="0" i="0" u="none" strike="noStrike" cap="none" normalizeH="0" baseline="0" smtClean="0">
            <a:ln/>
            <a:effectLst/>
            <a:latin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b="0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07F043B7-79DD-448A-8617-E541176F6CCF}" type="parTrans" cxnId="{7F53E0DE-0DF3-4A73-A1CF-5B59A9A8625D}">
      <dgm:prSet/>
      <dgm:spPr/>
      <dgm:t>
        <a:bodyPr/>
        <a:lstStyle/>
        <a:p>
          <a:endParaRPr lang="ru-RU"/>
        </a:p>
      </dgm:t>
    </dgm:pt>
    <dgm:pt modelId="{9DD22A73-4094-4A0D-90DB-5009ABF89410}" type="sibTrans" cxnId="{7F53E0DE-0DF3-4A73-A1CF-5B59A9A8625D}">
      <dgm:prSet/>
      <dgm:spPr/>
      <dgm:t>
        <a:bodyPr/>
        <a:lstStyle/>
        <a:p>
          <a:endParaRPr lang="ru-RU"/>
        </a:p>
      </dgm:t>
    </dgm:pt>
    <dgm:pt modelId="{9CC42E1A-0C4C-4795-9051-FE9D39DF9B1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1" u="none" strike="noStrike" cap="none" normalizeH="0" baseline="0" smtClean="0">
              <a:ln/>
              <a:effectLst/>
              <a:latin typeface="Arial" charset="0"/>
            </a:rPr>
            <a:t>Субсидии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/>
              <a:effectLst/>
              <a:latin typeface="Arial" charset="0"/>
            </a:rPr>
            <a:t> </a:t>
          </a:r>
          <a:endParaRPr kumimoji="0" lang="ru-RU" b="0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3EB2CB52-7A3A-45AA-82A8-C831B75F752F}" type="parTrans" cxnId="{EC2A81E1-5DB8-4688-9860-C0A66E65EB19}">
      <dgm:prSet/>
      <dgm:spPr/>
      <dgm:t>
        <a:bodyPr/>
        <a:lstStyle/>
        <a:p>
          <a:endParaRPr lang="ru-RU"/>
        </a:p>
      </dgm:t>
    </dgm:pt>
    <dgm:pt modelId="{B8F90A0C-4593-43F6-8742-7ADEEDF11C3C}" type="sibTrans" cxnId="{EC2A81E1-5DB8-4688-9860-C0A66E65EB19}">
      <dgm:prSet/>
      <dgm:spPr/>
      <dgm:t>
        <a:bodyPr/>
        <a:lstStyle/>
        <a:p>
          <a:endParaRPr lang="ru-RU"/>
        </a:p>
      </dgm:t>
    </dgm:pt>
    <dgm:pt modelId="{FC4B3A4E-FAA1-462A-B07F-F80FEC44382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1" u="none" strike="noStrike" cap="none" normalizeH="0" baseline="0" smtClean="0">
              <a:ln/>
              <a:effectLst/>
              <a:latin typeface="Arial" charset="0"/>
            </a:rPr>
            <a:t>Кредитование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/>
              <a:effectLst/>
              <a:latin typeface="Arial" charset="0"/>
            </a:rPr>
            <a:t> </a:t>
          </a:r>
          <a:endParaRPr kumimoji="0" lang="ru-RU" b="0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023164CB-CD71-4034-8D0D-A6E981FAC70A}" type="parTrans" cxnId="{7A0A289A-13B2-4197-8051-D4524195A4FC}">
      <dgm:prSet/>
      <dgm:spPr/>
      <dgm:t>
        <a:bodyPr/>
        <a:lstStyle/>
        <a:p>
          <a:endParaRPr lang="ru-RU"/>
        </a:p>
      </dgm:t>
    </dgm:pt>
    <dgm:pt modelId="{0CD37392-9049-445D-A749-B442D8FF359C}" type="sibTrans" cxnId="{7A0A289A-13B2-4197-8051-D4524195A4FC}">
      <dgm:prSet/>
      <dgm:spPr/>
      <dgm:t>
        <a:bodyPr/>
        <a:lstStyle/>
        <a:p>
          <a:endParaRPr lang="ru-RU"/>
        </a:p>
      </dgm:t>
    </dgm:pt>
    <dgm:pt modelId="{E8DC4455-0EF4-45B4-9904-4927F361361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/>
              <a:effectLst/>
              <a:latin typeface="Arial" charset="0"/>
            </a:rPr>
            <a:t> </a:t>
          </a:r>
          <a:r>
            <a:rPr kumimoji="0" lang="ru-RU" b="0" i="1" u="none" strike="noStrike" cap="none" normalizeH="0" baseline="0" smtClean="0">
              <a:ln/>
              <a:effectLst/>
              <a:latin typeface="Arial" charset="0"/>
            </a:rPr>
            <a:t>Демпинг </a:t>
          </a:r>
          <a:endParaRPr kumimoji="0" lang="ru-RU" b="0" i="1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729E06F1-2C82-4ADB-9E69-85DAF8AFAB23}" type="parTrans" cxnId="{2D00E10E-2286-4F2B-930E-60DA257846A2}">
      <dgm:prSet/>
      <dgm:spPr/>
      <dgm:t>
        <a:bodyPr/>
        <a:lstStyle/>
        <a:p>
          <a:endParaRPr lang="ru-RU"/>
        </a:p>
      </dgm:t>
    </dgm:pt>
    <dgm:pt modelId="{C136D90E-F31A-45A9-BE4C-10D68921CF5A}" type="sibTrans" cxnId="{2D00E10E-2286-4F2B-930E-60DA257846A2}">
      <dgm:prSet/>
      <dgm:spPr/>
      <dgm:t>
        <a:bodyPr/>
        <a:lstStyle/>
        <a:p>
          <a:endParaRPr lang="ru-RU"/>
        </a:p>
      </dgm:t>
    </dgm:pt>
    <dgm:pt modelId="{629AE5E1-E5D6-458E-87B5-F5E2FDCA176C}" type="pres">
      <dgm:prSet presAssocID="{E4B034A4-FDF8-403F-BADB-2E5C3D20663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DF3FD38-C31E-4AE6-801B-7E2BA01BD71A}" type="pres">
      <dgm:prSet presAssocID="{D21EAAAA-8EBB-4A58-8534-EE4758B2995E}" presName="hierRoot1" presStyleCnt="0">
        <dgm:presLayoutVars>
          <dgm:hierBranch/>
        </dgm:presLayoutVars>
      </dgm:prSet>
      <dgm:spPr/>
    </dgm:pt>
    <dgm:pt modelId="{B1E46487-9B7A-45FF-AFAC-9FF523829B2A}" type="pres">
      <dgm:prSet presAssocID="{D21EAAAA-8EBB-4A58-8534-EE4758B2995E}" presName="rootComposite1" presStyleCnt="0"/>
      <dgm:spPr/>
    </dgm:pt>
    <dgm:pt modelId="{0B9E0FD9-8B81-44FB-807C-B23DBC05F35A}" type="pres">
      <dgm:prSet presAssocID="{D21EAAAA-8EBB-4A58-8534-EE4758B2995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928FC57-C694-4B7A-8678-B0FA24F73EDF}" type="pres">
      <dgm:prSet presAssocID="{D21EAAAA-8EBB-4A58-8534-EE4758B2995E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391E2E1-A400-4548-9F9A-058F0892B4CD}" type="pres">
      <dgm:prSet presAssocID="{D21EAAAA-8EBB-4A58-8534-EE4758B2995E}" presName="hierChild2" presStyleCnt="0"/>
      <dgm:spPr/>
    </dgm:pt>
    <dgm:pt modelId="{1D2C74CF-1427-4580-B841-8174D22E213B}" type="pres">
      <dgm:prSet presAssocID="{AA982050-A0C7-4C0A-A92C-CDD667E1E9DA}" presName="Name35" presStyleLbl="parChTrans1D2" presStyleIdx="0" presStyleCnt="2"/>
      <dgm:spPr/>
      <dgm:t>
        <a:bodyPr/>
        <a:lstStyle/>
        <a:p>
          <a:endParaRPr lang="ru-RU"/>
        </a:p>
      </dgm:t>
    </dgm:pt>
    <dgm:pt modelId="{4803848F-3A17-47CE-8C60-B04DAA973E1A}" type="pres">
      <dgm:prSet presAssocID="{885ADE53-5EF7-483E-9470-CF2BBBDE2A63}" presName="hierRoot2" presStyleCnt="0">
        <dgm:presLayoutVars>
          <dgm:hierBranch/>
        </dgm:presLayoutVars>
      </dgm:prSet>
      <dgm:spPr/>
    </dgm:pt>
    <dgm:pt modelId="{6EB526E3-7995-4CAD-859F-63D46EFE61E3}" type="pres">
      <dgm:prSet presAssocID="{885ADE53-5EF7-483E-9470-CF2BBBDE2A63}" presName="rootComposite" presStyleCnt="0"/>
      <dgm:spPr/>
    </dgm:pt>
    <dgm:pt modelId="{A4B5CB14-F366-4DC6-B527-EB6705C6E107}" type="pres">
      <dgm:prSet presAssocID="{885ADE53-5EF7-483E-9470-CF2BBBDE2A63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6DA06A5-7043-4F74-B58B-1CB9377D62F8}" type="pres">
      <dgm:prSet presAssocID="{885ADE53-5EF7-483E-9470-CF2BBBDE2A63}" presName="rootConnector" presStyleLbl="node2" presStyleIdx="0" presStyleCnt="2"/>
      <dgm:spPr/>
      <dgm:t>
        <a:bodyPr/>
        <a:lstStyle/>
        <a:p>
          <a:endParaRPr lang="ru-RU"/>
        </a:p>
      </dgm:t>
    </dgm:pt>
    <dgm:pt modelId="{0111B565-6DAB-42C9-A521-9980DBECBCD2}" type="pres">
      <dgm:prSet presAssocID="{885ADE53-5EF7-483E-9470-CF2BBBDE2A63}" presName="hierChild4" presStyleCnt="0"/>
      <dgm:spPr/>
    </dgm:pt>
    <dgm:pt modelId="{18435199-E178-443E-BE5F-D70A640B8E8E}" type="pres">
      <dgm:prSet presAssocID="{07A569B4-F23F-4A77-9F0E-14FE7CD91F16}" presName="Name35" presStyleLbl="parChTrans1D3" presStyleIdx="0" presStyleCnt="6"/>
      <dgm:spPr/>
      <dgm:t>
        <a:bodyPr/>
        <a:lstStyle/>
        <a:p>
          <a:endParaRPr lang="ru-RU"/>
        </a:p>
      </dgm:t>
    </dgm:pt>
    <dgm:pt modelId="{5C6D7527-C421-4E09-AC1B-5A1F97557C31}" type="pres">
      <dgm:prSet presAssocID="{64623E5A-2E38-41F2-B77F-19EDFA8EE054}" presName="hierRoot2" presStyleCnt="0">
        <dgm:presLayoutVars>
          <dgm:hierBranch val="r"/>
        </dgm:presLayoutVars>
      </dgm:prSet>
      <dgm:spPr/>
    </dgm:pt>
    <dgm:pt modelId="{75AC4B2C-C09A-448D-8660-9D6AEB3BF425}" type="pres">
      <dgm:prSet presAssocID="{64623E5A-2E38-41F2-B77F-19EDFA8EE054}" presName="rootComposite" presStyleCnt="0"/>
      <dgm:spPr/>
    </dgm:pt>
    <dgm:pt modelId="{4661EFC5-5152-4D03-8EAB-0DB77AEF5C6B}" type="pres">
      <dgm:prSet presAssocID="{64623E5A-2E38-41F2-B77F-19EDFA8EE054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F4D98C2-7C0A-4A3B-B039-61C9BB2071A0}" type="pres">
      <dgm:prSet presAssocID="{64623E5A-2E38-41F2-B77F-19EDFA8EE054}" presName="rootConnector" presStyleLbl="node3" presStyleIdx="0" presStyleCnt="6"/>
      <dgm:spPr/>
      <dgm:t>
        <a:bodyPr/>
        <a:lstStyle/>
        <a:p>
          <a:endParaRPr lang="ru-RU"/>
        </a:p>
      </dgm:t>
    </dgm:pt>
    <dgm:pt modelId="{9E460303-18C4-4EAE-AB95-30B1F84B9BCF}" type="pres">
      <dgm:prSet presAssocID="{64623E5A-2E38-41F2-B77F-19EDFA8EE054}" presName="hierChild4" presStyleCnt="0"/>
      <dgm:spPr/>
    </dgm:pt>
    <dgm:pt modelId="{54E291C8-7EF0-44A4-8775-DF246B5DABD9}" type="pres">
      <dgm:prSet presAssocID="{64623E5A-2E38-41F2-B77F-19EDFA8EE054}" presName="hierChild5" presStyleCnt="0"/>
      <dgm:spPr/>
    </dgm:pt>
    <dgm:pt modelId="{DBF5C8E9-183E-489C-AE23-182806623458}" type="pres">
      <dgm:prSet presAssocID="{539C1714-CDFA-4443-BED5-6A1D965F0DAC}" presName="Name35" presStyleLbl="parChTrans1D3" presStyleIdx="1" presStyleCnt="6"/>
      <dgm:spPr/>
      <dgm:t>
        <a:bodyPr/>
        <a:lstStyle/>
        <a:p>
          <a:endParaRPr lang="ru-RU"/>
        </a:p>
      </dgm:t>
    </dgm:pt>
    <dgm:pt modelId="{8F976F83-F3A2-4379-B817-53589C22747F}" type="pres">
      <dgm:prSet presAssocID="{74BAEBA3-0670-4FA1-ABC4-7E7BB4466A0D}" presName="hierRoot2" presStyleCnt="0">
        <dgm:presLayoutVars>
          <dgm:hierBranch val="r"/>
        </dgm:presLayoutVars>
      </dgm:prSet>
      <dgm:spPr/>
    </dgm:pt>
    <dgm:pt modelId="{F8C065E2-299A-4235-B4EF-2A1763F3467E}" type="pres">
      <dgm:prSet presAssocID="{74BAEBA3-0670-4FA1-ABC4-7E7BB4466A0D}" presName="rootComposite" presStyleCnt="0"/>
      <dgm:spPr/>
    </dgm:pt>
    <dgm:pt modelId="{15319C34-A35D-4A69-AE69-257B8D917B83}" type="pres">
      <dgm:prSet presAssocID="{74BAEBA3-0670-4FA1-ABC4-7E7BB4466A0D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02303C-0D86-4AAF-8F0C-236FBC775DE6}" type="pres">
      <dgm:prSet presAssocID="{74BAEBA3-0670-4FA1-ABC4-7E7BB4466A0D}" presName="rootConnector" presStyleLbl="node3" presStyleIdx="1" presStyleCnt="6"/>
      <dgm:spPr/>
      <dgm:t>
        <a:bodyPr/>
        <a:lstStyle/>
        <a:p>
          <a:endParaRPr lang="ru-RU"/>
        </a:p>
      </dgm:t>
    </dgm:pt>
    <dgm:pt modelId="{B5E0964E-407D-4007-9E4C-496C362BBEC7}" type="pres">
      <dgm:prSet presAssocID="{74BAEBA3-0670-4FA1-ABC4-7E7BB4466A0D}" presName="hierChild4" presStyleCnt="0"/>
      <dgm:spPr/>
    </dgm:pt>
    <dgm:pt modelId="{8835461B-F8F7-49F0-914E-4C9CDBE6D4F1}" type="pres">
      <dgm:prSet presAssocID="{74BAEBA3-0670-4FA1-ABC4-7E7BB4466A0D}" presName="hierChild5" presStyleCnt="0"/>
      <dgm:spPr/>
    </dgm:pt>
    <dgm:pt modelId="{063D4547-8925-47B1-8669-F614C561E854}" type="pres">
      <dgm:prSet presAssocID="{029BD983-B219-42E8-9578-55951401621D}" presName="Name35" presStyleLbl="parChTrans1D3" presStyleIdx="2" presStyleCnt="6"/>
      <dgm:spPr/>
      <dgm:t>
        <a:bodyPr/>
        <a:lstStyle/>
        <a:p>
          <a:endParaRPr lang="ru-RU"/>
        </a:p>
      </dgm:t>
    </dgm:pt>
    <dgm:pt modelId="{06D385FB-2F1F-4BE2-B1EE-0081335E5520}" type="pres">
      <dgm:prSet presAssocID="{3764B32C-5680-4035-A432-20C42061D71B}" presName="hierRoot2" presStyleCnt="0">
        <dgm:presLayoutVars>
          <dgm:hierBranch val="r"/>
        </dgm:presLayoutVars>
      </dgm:prSet>
      <dgm:spPr/>
    </dgm:pt>
    <dgm:pt modelId="{F57C6B04-44D8-4DC6-B496-A1D8660CFAE5}" type="pres">
      <dgm:prSet presAssocID="{3764B32C-5680-4035-A432-20C42061D71B}" presName="rootComposite" presStyleCnt="0"/>
      <dgm:spPr/>
    </dgm:pt>
    <dgm:pt modelId="{9D3ED0FA-9EC5-4E1F-BE94-188295F86498}" type="pres">
      <dgm:prSet presAssocID="{3764B32C-5680-4035-A432-20C42061D71B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E93E93E-02EC-4E34-8537-E6CCA8268B5E}" type="pres">
      <dgm:prSet presAssocID="{3764B32C-5680-4035-A432-20C42061D71B}" presName="rootConnector" presStyleLbl="node3" presStyleIdx="2" presStyleCnt="6"/>
      <dgm:spPr/>
      <dgm:t>
        <a:bodyPr/>
        <a:lstStyle/>
        <a:p>
          <a:endParaRPr lang="ru-RU"/>
        </a:p>
      </dgm:t>
    </dgm:pt>
    <dgm:pt modelId="{472895B1-6182-42FE-AE6A-1DD479D14720}" type="pres">
      <dgm:prSet presAssocID="{3764B32C-5680-4035-A432-20C42061D71B}" presName="hierChild4" presStyleCnt="0"/>
      <dgm:spPr/>
    </dgm:pt>
    <dgm:pt modelId="{0198BB8F-9644-4270-96FD-47229EA69C4C}" type="pres">
      <dgm:prSet presAssocID="{3764B32C-5680-4035-A432-20C42061D71B}" presName="hierChild5" presStyleCnt="0"/>
      <dgm:spPr/>
    </dgm:pt>
    <dgm:pt modelId="{55F9981B-9EC1-4CF6-90DD-6C78A0EEB9C4}" type="pres">
      <dgm:prSet presAssocID="{885ADE53-5EF7-483E-9470-CF2BBBDE2A63}" presName="hierChild5" presStyleCnt="0"/>
      <dgm:spPr/>
    </dgm:pt>
    <dgm:pt modelId="{B9B3B283-6482-41A7-A396-EF4C3F551F0B}" type="pres">
      <dgm:prSet presAssocID="{07F043B7-79DD-448A-8617-E541176F6CCF}" presName="Name35" presStyleLbl="parChTrans1D2" presStyleIdx="1" presStyleCnt="2"/>
      <dgm:spPr/>
      <dgm:t>
        <a:bodyPr/>
        <a:lstStyle/>
        <a:p>
          <a:endParaRPr lang="ru-RU"/>
        </a:p>
      </dgm:t>
    </dgm:pt>
    <dgm:pt modelId="{B12970A6-04C4-4799-86E2-8A97D26E2E50}" type="pres">
      <dgm:prSet presAssocID="{6F540838-8F6A-46A7-AC78-2CCF8882758F}" presName="hierRoot2" presStyleCnt="0">
        <dgm:presLayoutVars>
          <dgm:hierBranch/>
        </dgm:presLayoutVars>
      </dgm:prSet>
      <dgm:spPr/>
    </dgm:pt>
    <dgm:pt modelId="{57D7665B-A6C6-411F-8CB0-688F4A0664D3}" type="pres">
      <dgm:prSet presAssocID="{6F540838-8F6A-46A7-AC78-2CCF8882758F}" presName="rootComposite" presStyleCnt="0"/>
      <dgm:spPr/>
    </dgm:pt>
    <dgm:pt modelId="{6C9F3D14-40A4-4E97-BF0E-5E8F0367763A}" type="pres">
      <dgm:prSet presAssocID="{6F540838-8F6A-46A7-AC78-2CCF8882758F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BD47F56-6817-45B7-A0A5-7860373DE671}" type="pres">
      <dgm:prSet presAssocID="{6F540838-8F6A-46A7-AC78-2CCF8882758F}" presName="rootConnector" presStyleLbl="node2" presStyleIdx="1" presStyleCnt="2"/>
      <dgm:spPr/>
      <dgm:t>
        <a:bodyPr/>
        <a:lstStyle/>
        <a:p>
          <a:endParaRPr lang="ru-RU"/>
        </a:p>
      </dgm:t>
    </dgm:pt>
    <dgm:pt modelId="{D1F1954E-D74F-4414-BA08-D1F9FB232CE8}" type="pres">
      <dgm:prSet presAssocID="{6F540838-8F6A-46A7-AC78-2CCF8882758F}" presName="hierChild4" presStyleCnt="0"/>
      <dgm:spPr/>
    </dgm:pt>
    <dgm:pt modelId="{174EEF5D-D19B-417E-B748-14C98AB958AD}" type="pres">
      <dgm:prSet presAssocID="{3EB2CB52-7A3A-45AA-82A8-C831B75F752F}" presName="Name35" presStyleLbl="parChTrans1D3" presStyleIdx="3" presStyleCnt="6"/>
      <dgm:spPr/>
      <dgm:t>
        <a:bodyPr/>
        <a:lstStyle/>
        <a:p>
          <a:endParaRPr lang="ru-RU"/>
        </a:p>
      </dgm:t>
    </dgm:pt>
    <dgm:pt modelId="{429B4DF7-3CCF-4C6B-B58D-4F7847FD113E}" type="pres">
      <dgm:prSet presAssocID="{9CC42E1A-0C4C-4795-9051-FE9D39DF9B16}" presName="hierRoot2" presStyleCnt="0">
        <dgm:presLayoutVars>
          <dgm:hierBranch val="r"/>
        </dgm:presLayoutVars>
      </dgm:prSet>
      <dgm:spPr/>
    </dgm:pt>
    <dgm:pt modelId="{16B03EB3-9F8F-49E9-B281-59D45544952A}" type="pres">
      <dgm:prSet presAssocID="{9CC42E1A-0C4C-4795-9051-FE9D39DF9B16}" presName="rootComposite" presStyleCnt="0"/>
      <dgm:spPr/>
    </dgm:pt>
    <dgm:pt modelId="{BC8E73C6-20D7-4A57-94E4-118DAE41D10B}" type="pres">
      <dgm:prSet presAssocID="{9CC42E1A-0C4C-4795-9051-FE9D39DF9B16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BCB9C94-9A46-4E0F-8DE5-B33F3825B3F1}" type="pres">
      <dgm:prSet presAssocID="{9CC42E1A-0C4C-4795-9051-FE9D39DF9B16}" presName="rootConnector" presStyleLbl="node3" presStyleIdx="3" presStyleCnt="6"/>
      <dgm:spPr/>
      <dgm:t>
        <a:bodyPr/>
        <a:lstStyle/>
        <a:p>
          <a:endParaRPr lang="ru-RU"/>
        </a:p>
      </dgm:t>
    </dgm:pt>
    <dgm:pt modelId="{3BAFAB1F-1B91-4D07-B277-F2BF8CD09896}" type="pres">
      <dgm:prSet presAssocID="{9CC42E1A-0C4C-4795-9051-FE9D39DF9B16}" presName="hierChild4" presStyleCnt="0"/>
      <dgm:spPr/>
    </dgm:pt>
    <dgm:pt modelId="{ED82584B-B41C-48E5-B23E-D7C1C573E904}" type="pres">
      <dgm:prSet presAssocID="{9CC42E1A-0C4C-4795-9051-FE9D39DF9B16}" presName="hierChild5" presStyleCnt="0"/>
      <dgm:spPr/>
    </dgm:pt>
    <dgm:pt modelId="{5BA4FECC-FA23-4311-B873-A29643C09B47}" type="pres">
      <dgm:prSet presAssocID="{023164CB-CD71-4034-8D0D-A6E981FAC70A}" presName="Name35" presStyleLbl="parChTrans1D3" presStyleIdx="4" presStyleCnt="6"/>
      <dgm:spPr/>
      <dgm:t>
        <a:bodyPr/>
        <a:lstStyle/>
        <a:p>
          <a:endParaRPr lang="ru-RU"/>
        </a:p>
      </dgm:t>
    </dgm:pt>
    <dgm:pt modelId="{0CF6C08A-2A02-47DA-B643-AFFBEC8FAA4A}" type="pres">
      <dgm:prSet presAssocID="{FC4B3A4E-FAA1-462A-B07F-F80FEC443820}" presName="hierRoot2" presStyleCnt="0">
        <dgm:presLayoutVars>
          <dgm:hierBranch val="r"/>
        </dgm:presLayoutVars>
      </dgm:prSet>
      <dgm:spPr/>
    </dgm:pt>
    <dgm:pt modelId="{72201C72-B28F-4ADE-ADA0-60A3C5077AA2}" type="pres">
      <dgm:prSet presAssocID="{FC4B3A4E-FAA1-462A-B07F-F80FEC443820}" presName="rootComposite" presStyleCnt="0"/>
      <dgm:spPr/>
    </dgm:pt>
    <dgm:pt modelId="{08C65F65-957B-4D96-A8D9-FC90189A330A}" type="pres">
      <dgm:prSet presAssocID="{FC4B3A4E-FAA1-462A-B07F-F80FEC443820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3B01F5-2B50-45DD-A645-14CB551A6F5E}" type="pres">
      <dgm:prSet presAssocID="{FC4B3A4E-FAA1-462A-B07F-F80FEC443820}" presName="rootConnector" presStyleLbl="node3" presStyleIdx="4" presStyleCnt="6"/>
      <dgm:spPr/>
      <dgm:t>
        <a:bodyPr/>
        <a:lstStyle/>
        <a:p>
          <a:endParaRPr lang="ru-RU"/>
        </a:p>
      </dgm:t>
    </dgm:pt>
    <dgm:pt modelId="{2F1DD297-8314-4491-958F-285972FA0559}" type="pres">
      <dgm:prSet presAssocID="{FC4B3A4E-FAA1-462A-B07F-F80FEC443820}" presName="hierChild4" presStyleCnt="0"/>
      <dgm:spPr/>
    </dgm:pt>
    <dgm:pt modelId="{4112B148-E3E5-4A0A-8220-0943341507AF}" type="pres">
      <dgm:prSet presAssocID="{FC4B3A4E-FAA1-462A-B07F-F80FEC443820}" presName="hierChild5" presStyleCnt="0"/>
      <dgm:spPr/>
    </dgm:pt>
    <dgm:pt modelId="{CF5BF419-57AD-4D98-BF19-F12B0CA87D04}" type="pres">
      <dgm:prSet presAssocID="{729E06F1-2C82-4ADB-9E69-85DAF8AFAB23}" presName="Name35" presStyleLbl="parChTrans1D3" presStyleIdx="5" presStyleCnt="6"/>
      <dgm:spPr/>
      <dgm:t>
        <a:bodyPr/>
        <a:lstStyle/>
        <a:p>
          <a:endParaRPr lang="ru-RU"/>
        </a:p>
      </dgm:t>
    </dgm:pt>
    <dgm:pt modelId="{37AA7049-ECDC-4A7D-90EB-DFAE5AC137A2}" type="pres">
      <dgm:prSet presAssocID="{E8DC4455-0EF4-45B4-9904-4927F361361E}" presName="hierRoot2" presStyleCnt="0">
        <dgm:presLayoutVars>
          <dgm:hierBranch val="r"/>
        </dgm:presLayoutVars>
      </dgm:prSet>
      <dgm:spPr/>
    </dgm:pt>
    <dgm:pt modelId="{63195D9E-2AFF-4F3D-A5D4-C125B6C4A99D}" type="pres">
      <dgm:prSet presAssocID="{E8DC4455-0EF4-45B4-9904-4927F361361E}" presName="rootComposite" presStyleCnt="0"/>
      <dgm:spPr/>
    </dgm:pt>
    <dgm:pt modelId="{A24EA30E-444E-4381-9ACC-E623C407D1EF}" type="pres">
      <dgm:prSet presAssocID="{E8DC4455-0EF4-45B4-9904-4927F361361E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CCA90EE-726A-43B0-8E53-737050D9B3AB}" type="pres">
      <dgm:prSet presAssocID="{E8DC4455-0EF4-45B4-9904-4927F361361E}" presName="rootConnector" presStyleLbl="node3" presStyleIdx="5" presStyleCnt="6"/>
      <dgm:spPr/>
      <dgm:t>
        <a:bodyPr/>
        <a:lstStyle/>
        <a:p>
          <a:endParaRPr lang="ru-RU"/>
        </a:p>
      </dgm:t>
    </dgm:pt>
    <dgm:pt modelId="{94B4E9CA-4A6B-4D9D-AE73-66D3C4D6C64C}" type="pres">
      <dgm:prSet presAssocID="{E8DC4455-0EF4-45B4-9904-4927F361361E}" presName="hierChild4" presStyleCnt="0"/>
      <dgm:spPr/>
    </dgm:pt>
    <dgm:pt modelId="{F85E44CC-4941-4280-B223-D6FB3A57F561}" type="pres">
      <dgm:prSet presAssocID="{E8DC4455-0EF4-45B4-9904-4927F361361E}" presName="hierChild5" presStyleCnt="0"/>
      <dgm:spPr/>
    </dgm:pt>
    <dgm:pt modelId="{B0CCFD43-BD15-4296-88D0-B828CD594D52}" type="pres">
      <dgm:prSet presAssocID="{6F540838-8F6A-46A7-AC78-2CCF8882758F}" presName="hierChild5" presStyleCnt="0"/>
      <dgm:spPr/>
    </dgm:pt>
    <dgm:pt modelId="{32046237-71BB-4C2C-AC48-AA58F57AF4DA}" type="pres">
      <dgm:prSet presAssocID="{D21EAAAA-8EBB-4A58-8534-EE4758B2995E}" presName="hierChild3" presStyleCnt="0"/>
      <dgm:spPr/>
    </dgm:pt>
  </dgm:ptLst>
  <dgm:cxnLst>
    <dgm:cxn modelId="{E81A41F2-0003-4B95-959A-9A844AB0CDD8}" type="presOf" srcId="{E4B034A4-FDF8-403F-BADB-2E5C3D206633}" destId="{629AE5E1-E5D6-458E-87B5-F5E2FDCA176C}" srcOrd="0" destOrd="0" presId="urn:microsoft.com/office/officeart/2005/8/layout/orgChart1"/>
    <dgm:cxn modelId="{0C98F8CA-5CDD-46E0-912F-C3A5AB902978}" type="presOf" srcId="{07A569B4-F23F-4A77-9F0E-14FE7CD91F16}" destId="{18435199-E178-443E-BE5F-D70A640B8E8E}" srcOrd="0" destOrd="0" presId="urn:microsoft.com/office/officeart/2005/8/layout/orgChart1"/>
    <dgm:cxn modelId="{95D0C0CA-8170-4F5A-B802-15D788BD0E87}" type="presOf" srcId="{74BAEBA3-0670-4FA1-ABC4-7E7BB4466A0D}" destId="{15319C34-A35D-4A69-AE69-257B8D917B83}" srcOrd="0" destOrd="0" presId="urn:microsoft.com/office/officeart/2005/8/layout/orgChart1"/>
    <dgm:cxn modelId="{0EF669EE-4DAA-49B5-874A-D2096C9F36C4}" type="presOf" srcId="{023164CB-CD71-4034-8D0D-A6E981FAC70A}" destId="{5BA4FECC-FA23-4311-B873-A29643C09B47}" srcOrd="0" destOrd="0" presId="urn:microsoft.com/office/officeart/2005/8/layout/orgChart1"/>
    <dgm:cxn modelId="{72A16167-B467-46D2-A65E-BF0EEFE4B541}" type="presOf" srcId="{6F540838-8F6A-46A7-AC78-2CCF8882758F}" destId="{2BD47F56-6817-45B7-A0A5-7860373DE671}" srcOrd="1" destOrd="0" presId="urn:microsoft.com/office/officeart/2005/8/layout/orgChart1"/>
    <dgm:cxn modelId="{CBFFAFC4-F342-4736-BE2F-8063B43FD563}" srcId="{885ADE53-5EF7-483E-9470-CF2BBBDE2A63}" destId="{64623E5A-2E38-41F2-B77F-19EDFA8EE054}" srcOrd="0" destOrd="0" parTransId="{07A569B4-F23F-4A77-9F0E-14FE7CD91F16}" sibTransId="{D5BCFD72-BC60-46E8-8A98-332A6C7500EF}"/>
    <dgm:cxn modelId="{180DE430-E2DA-45CB-9759-79BFE7C69C68}" type="presOf" srcId="{D21EAAAA-8EBB-4A58-8534-EE4758B2995E}" destId="{0B9E0FD9-8B81-44FB-807C-B23DBC05F35A}" srcOrd="0" destOrd="0" presId="urn:microsoft.com/office/officeart/2005/8/layout/orgChart1"/>
    <dgm:cxn modelId="{7A0A289A-13B2-4197-8051-D4524195A4FC}" srcId="{6F540838-8F6A-46A7-AC78-2CCF8882758F}" destId="{FC4B3A4E-FAA1-462A-B07F-F80FEC443820}" srcOrd="1" destOrd="0" parTransId="{023164CB-CD71-4034-8D0D-A6E981FAC70A}" sibTransId="{0CD37392-9049-445D-A749-B442D8FF359C}"/>
    <dgm:cxn modelId="{06E02429-D525-4E10-A6E5-1CE4574D96BC}" type="presOf" srcId="{539C1714-CDFA-4443-BED5-6A1D965F0DAC}" destId="{DBF5C8E9-183E-489C-AE23-182806623458}" srcOrd="0" destOrd="0" presId="urn:microsoft.com/office/officeart/2005/8/layout/orgChart1"/>
    <dgm:cxn modelId="{07482892-4369-42F1-A0E3-B3803BD3B352}" type="presOf" srcId="{3764B32C-5680-4035-A432-20C42061D71B}" destId="{AE93E93E-02EC-4E34-8537-E6CCA8268B5E}" srcOrd="1" destOrd="0" presId="urn:microsoft.com/office/officeart/2005/8/layout/orgChart1"/>
    <dgm:cxn modelId="{93A232C0-881A-4705-AABC-F9DC16486073}" type="presOf" srcId="{FC4B3A4E-FAA1-462A-B07F-F80FEC443820}" destId="{08C65F65-957B-4D96-A8D9-FC90189A330A}" srcOrd="0" destOrd="0" presId="urn:microsoft.com/office/officeart/2005/8/layout/orgChart1"/>
    <dgm:cxn modelId="{99A4922A-3086-4012-9689-ABE24F4330BF}" srcId="{E4B034A4-FDF8-403F-BADB-2E5C3D206633}" destId="{D21EAAAA-8EBB-4A58-8534-EE4758B2995E}" srcOrd="0" destOrd="0" parTransId="{262DF37F-38B4-4643-B6D8-B44FDCD20D0C}" sibTransId="{578DC19D-5779-4935-AFB0-4B30DF89E424}"/>
    <dgm:cxn modelId="{F8D60325-51B4-4EE4-BB4E-25A998CCB566}" type="presOf" srcId="{885ADE53-5EF7-483E-9470-CF2BBBDE2A63}" destId="{46DA06A5-7043-4F74-B58B-1CB9377D62F8}" srcOrd="1" destOrd="0" presId="urn:microsoft.com/office/officeart/2005/8/layout/orgChart1"/>
    <dgm:cxn modelId="{29002DC1-CDAE-45FA-8E74-6BA352F9C6DC}" srcId="{885ADE53-5EF7-483E-9470-CF2BBBDE2A63}" destId="{74BAEBA3-0670-4FA1-ABC4-7E7BB4466A0D}" srcOrd="1" destOrd="0" parTransId="{539C1714-CDFA-4443-BED5-6A1D965F0DAC}" sibTransId="{E00F9AB5-A4DB-42F7-BC52-7D82463CF130}"/>
    <dgm:cxn modelId="{D1005CA3-4E5B-45F7-8265-A935FB394C06}" type="presOf" srcId="{74BAEBA3-0670-4FA1-ABC4-7E7BB4466A0D}" destId="{5102303C-0D86-4AAF-8F0C-236FBC775DE6}" srcOrd="1" destOrd="0" presId="urn:microsoft.com/office/officeart/2005/8/layout/orgChart1"/>
    <dgm:cxn modelId="{7F53E0DE-0DF3-4A73-A1CF-5B59A9A8625D}" srcId="{D21EAAAA-8EBB-4A58-8534-EE4758B2995E}" destId="{6F540838-8F6A-46A7-AC78-2CCF8882758F}" srcOrd="1" destOrd="0" parTransId="{07F043B7-79DD-448A-8617-E541176F6CCF}" sibTransId="{9DD22A73-4094-4A0D-90DB-5009ABF89410}"/>
    <dgm:cxn modelId="{93682005-9C66-4A4B-A9A8-1A0F8F676DF0}" type="presOf" srcId="{3764B32C-5680-4035-A432-20C42061D71B}" destId="{9D3ED0FA-9EC5-4E1F-BE94-188295F86498}" srcOrd="0" destOrd="0" presId="urn:microsoft.com/office/officeart/2005/8/layout/orgChart1"/>
    <dgm:cxn modelId="{27F716EA-FEAA-46AE-8A93-EF9375568C4F}" type="presOf" srcId="{9CC42E1A-0C4C-4795-9051-FE9D39DF9B16}" destId="{8BCB9C94-9A46-4E0F-8DE5-B33F3825B3F1}" srcOrd="1" destOrd="0" presId="urn:microsoft.com/office/officeart/2005/8/layout/orgChart1"/>
    <dgm:cxn modelId="{2D00E10E-2286-4F2B-930E-60DA257846A2}" srcId="{6F540838-8F6A-46A7-AC78-2CCF8882758F}" destId="{E8DC4455-0EF4-45B4-9904-4927F361361E}" srcOrd="2" destOrd="0" parTransId="{729E06F1-2C82-4ADB-9E69-85DAF8AFAB23}" sibTransId="{C136D90E-F31A-45A9-BE4C-10D68921CF5A}"/>
    <dgm:cxn modelId="{FB283C39-595A-4E99-81E8-7D4F11FD5BEC}" type="presOf" srcId="{07F043B7-79DD-448A-8617-E541176F6CCF}" destId="{B9B3B283-6482-41A7-A396-EF4C3F551F0B}" srcOrd="0" destOrd="0" presId="urn:microsoft.com/office/officeart/2005/8/layout/orgChart1"/>
    <dgm:cxn modelId="{B93CFFB8-5987-4987-BA7D-69AE95A458A8}" type="presOf" srcId="{729E06F1-2C82-4ADB-9E69-85DAF8AFAB23}" destId="{CF5BF419-57AD-4D98-BF19-F12B0CA87D04}" srcOrd="0" destOrd="0" presId="urn:microsoft.com/office/officeart/2005/8/layout/orgChart1"/>
    <dgm:cxn modelId="{C2FDFE7A-8BAC-4DA2-830C-926D63347B02}" type="presOf" srcId="{AA982050-A0C7-4C0A-A92C-CDD667E1E9DA}" destId="{1D2C74CF-1427-4580-B841-8174D22E213B}" srcOrd="0" destOrd="0" presId="urn:microsoft.com/office/officeart/2005/8/layout/orgChart1"/>
    <dgm:cxn modelId="{0AC41E26-D79D-4169-BCEE-F9117E9F8A70}" type="presOf" srcId="{885ADE53-5EF7-483E-9470-CF2BBBDE2A63}" destId="{A4B5CB14-F366-4DC6-B527-EB6705C6E107}" srcOrd="0" destOrd="0" presId="urn:microsoft.com/office/officeart/2005/8/layout/orgChart1"/>
    <dgm:cxn modelId="{EC2A81E1-5DB8-4688-9860-C0A66E65EB19}" srcId="{6F540838-8F6A-46A7-AC78-2CCF8882758F}" destId="{9CC42E1A-0C4C-4795-9051-FE9D39DF9B16}" srcOrd="0" destOrd="0" parTransId="{3EB2CB52-7A3A-45AA-82A8-C831B75F752F}" sibTransId="{B8F90A0C-4593-43F6-8742-7ADEEDF11C3C}"/>
    <dgm:cxn modelId="{A4C662E0-9E5F-4F75-99AB-447CFB057725}" type="presOf" srcId="{9CC42E1A-0C4C-4795-9051-FE9D39DF9B16}" destId="{BC8E73C6-20D7-4A57-94E4-118DAE41D10B}" srcOrd="0" destOrd="0" presId="urn:microsoft.com/office/officeart/2005/8/layout/orgChart1"/>
    <dgm:cxn modelId="{7C48BEE3-38A8-41D9-8AB5-D3D5E44B3654}" type="presOf" srcId="{3EB2CB52-7A3A-45AA-82A8-C831B75F752F}" destId="{174EEF5D-D19B-417E-B748-14C98AB958AD}" srcOrd="0" destOrd="0" presId="urn:microsoft.com/office/officeart/2005/8/layout/orgChart1"/>
    <dgm:cxn modelId="{275E1C11-F4DF-431F-8802-3545A946FEC4}" type="presOf" srcId="{E8DC4455-0EF4-45B4-9904-4927F361361E}" destId="{FCCA90EE-726A-43B0-8E53-737050D9B3AB}" srcOrd="1" destOrd="0" presId="urn:microsoft.com/office/officeart/2005/8/layout/orgChart1"/>
    <dgm:cxn modelId="{DA983B4A-0085-42E4-B391-2ED89017CF80}" type="presOf" srcId="{64623E5A-2E38-41F2-B77F-19EDFA8EE054}" destId="{4661EFC5-5152-4D03-8EAB-0DB77AEF5C6B}" srcOrd="0" destOrd="0" presId="urn:microsoft.com/office/officeart/2005/8/layout/orgChart1"/>
    <dgm:cxn modelId="{F2781284-8483-4317-9026-EA37620B68A5}" type="presOf" srcId="{64623E5A-2E38-41F2-B77F-19EDFA8EE054}" destId="{7F4D98C2-7C0A-4A3B-B039-61C9BB2071A0}" srcOrd="1" destOrd="0" presId="urn:microsoft.com/office/officeart/2005/8/layout/orgChart1"/>
    <dgm:cxn modelId="{45AD97DA-614C-4F3C-9E0C-8E32B4E8EA15}" srcId="{885ADE53-5EF7-483E-9470-CF2BBBDE2A63}" destId="{3764B32C-5680-4035-A432-20C42061D71B}" srcOrd="2" destOrd="0" parTransId="{029BD983-B219-42E8-9578-55951401621D}" sibTransId="{66117129-1F2A-4886-87F4-6614CD33C7CF}"/>
    <dgm:cxn modelId="{3A033545-989C-49DA-A7E4-CC0A695F4A73}" type="presOf" srcId="{D21EAAAA-8EBB-4A58-8534-EE4758B2995E}" destId="{F928FC57-C694-4B7A-8678-B0FA24F73EDF}" srcOrd="1" destOrd="0" presId="urn:microsoft.com/office/officeart/2005/8/layout/orgChart1"/>
    <dgm:cxn modelId="{F3675E33-5AE9-4257-97DB-C18AB4EDABA4}" type="presOf" srcId="{FC4B3A4E-FAA1-462A-B07F-F80FEC443820}" destId="{FD3B01F5-2B50-45DD-A645-14CB551A6F5E}" srcOrd="1" destOrd="0" presId="urn:microsoft.com/office/officeart/2005/8/layout/orgChart1"/>
    <dgm:cxn modelId="{360EF628-C2A4-494C-8E85-B413E98954B6}" type="presOf" srcId="{E8DC4455-0EF4-45B4-9904-4927F361361E}" destId="{A24EA30E-444E-4381-9ACC-E623C407D1EF}" srcOrd="0" destOrd="0" presId="urn:microsoft.com/office/officeart/2005/8/layout/orgChart1"/>
    <dgm:cxn modelId="{73E63F14-7594-4C3D-8AC7-ADAA0A7598AF}" type="presOf" srcId="{029BD983-B219-42E8-9578-55951401621D}" destId="{063D4547-8925-47B1-8669-F614C561E854}" srcOrd="0" destOrd="0" presId="urn:microsoft.com/office/officeart/2005/8/layout/orgChart1"/>
    <dgm:cxn modelId="{B4E1B170-E2CC-481C-A82E-8415DE2AEAAC}" type="presOf" srcId="{6F540838-8F6A-46A7-AC78-2CCF8882758F}" destId="{6C9F3D14-40A4-4E97-BF0E-5E8F0367763A}" srcOrd="0" destOrd="0" presId="urn:microsoft.com/office/officeart/2005/8/layout/orgChart1"/>
    <dgm:cxn modelId="{3D8D0301-7256-478E-A76A-E8D0C5D3B649}" srcId="{D21EAAAA-8EBB-4A58-8534-EE4758B2995E}" destId="{885ADE53-5EF7-483E-9470-CF2BBBDE2A63}" srcOrd="0" destOrd="0" parTransId="{AA982050-A0C7-4C0A-A92C-CDD667E1E9DA}" sibTransId="{FAB4F2EB-2A42-47A5-A7E6-CD2FE2851D27}"/>
    <dgm:cxn modelId="{42D35B41-BC83-4698-8245-516660C31471}" type="presParOf" srcId="{629AE5E1-E5D6-458E-87B5-F5E2FDCA176C}" destId="{CDF3FD38-C31E-4AE6-801B-7E2BA01BD71A}" srcOrd="0" destOrd="0" presId="urn:microsoft.com/office/officeart/2005/8/layout/orgChart1"/>
    <dgm:cxn modelId="{FDA1C29C-5BBF-4428-9D34-ED34B307BC1A}" type="presParOf" srcId="{CDF3FD38-C31E-4AE6-801B-7E2BA01BD71A}" destId="{B1E46487-9B7A-45FF-AFAC-9FF523829B2A}" srcOrd="0" destOrd="0" presId="urn:microsoft.com/office/officeart/2005/8/layout/orgChart1"/>
    <dgm:cxn modelId="{6C84292B-9D43-47D1-B633-DB2FC6007C9D}" type="presParOf" srcId="{B1E46487-9B7A-45FF-AFAC-9FF523829B2A}" destId="{0B9E0FD9-8B81-44FB-807C-B23DBC05F35A}" srcOrd="0" destOrd="0" presId="urn:microsoft.com/office/officeart/2005/8/layout/orgChart1"/>
    <dgm:cxn modelId="{FE57AD81-DEEA-438C-83B1-3C7E9379FD08}" type="presParOf" srcId="{B1E46487-9B7A-45FF-AFAC-9FF523829B2A}" destId="{F928FC57-C694-4B7A-8678-B0FA24F73EDF}" srcOrd="1" destOrd="0" presId="urn:microsoft.com/office/officeart/2005/8/layout/orgChart1"/>
    <dgm:cxn modelId="{55F8376E-95BA-4933-A5A3-C066EF3596D3}" type="presParOf" srcId="{CDF3FD38-C31E-4AE6-801B-7E2BA01BD71A}" destId="{B391E2E1-A400-4548-9F9A-058F0892B4CD}" srcOrd="1" destOrd="0" presId="urn:microsoft.com/office/officeart/2005/8/layout/orgChart1"/>
    <dgm:cxn modelId="{94051AB7-E9BF-4D34-86F3-FCCE36A11303}" type="presParOf" srcId="{B391E2E1-A400-4548-9F9A-058F0892B4CD}" destId="{1D2C74CF-1427-4580-B841-8174D22E213B}" srcOrd="0" destOrd="0" presId="urn:microsoft.com/office/officeart/2005/8/layout/orgChart1"/>
    <dgm:cxn modelId="{E34B3E5F-DFC6-4392-9FDA-70E0A92F5218}" type="presParOf" srcId="{B391E2E1-A400-4548-9F9A-058F0892B4CD}" destId="{4803848F-3A17-47CE-8C60-B04DAA973E1A}" srcOrd="1" destOrd="0" presId="urn:microsoft.com/office/officeart/2005/8/layout/orgChart1"/>
    <dgm:cxn modelId="{9902FE15-2509-405F-92C9-EABDC9ABE7D3}" type="presParOf" srcId="{4803848F-3A17-47CE-8C60-B04DAA973E1A}" destId="{6EB526E3-7995-4CAD-859F-63D46EFE61E3}" srcOrd="0" destOrd="0" presId="urn:microsoft.com/office/officeart/2005/8/layout/orgChart1"/>
    <dgm:cxn modelId="{96AAAA9F-9498-4D24-B808-64FF46582C32}" type="presParOf" srcId="{6EB526E3-7995-4CAD-859F-63D46EFE61E3}" destId="{A4B5CB14-F366-4DC6-B527-EB6705C6E107}" srcOrd="0" destOrd="0" presId="urn:microsoft.com/office/officeart/2005/8/layout/orgChart1"/>
    <dgm:cxn modelId="{610FDEF3-81E4-43A9-A6D3-DBA78EA188D0}" type="presParOf" srcId="{6EB526E3-7995-4CAD-859F-63D46EFE61E3}" destId="{46DA06A5-7043-4F74-B58B-1CB9377D62F8}" srcOrd="1" destOrd="0" presId="urn:microsoft.com/office/officeart/2005/8/layout/orgChart1"/>
    <dgm:cxn modelId="{C18BA67D-ECD9-42B4-8B89-EF4B8CB5BB2A}" type="presParOf" srcId="{4803848F-3A17-47CE-8C60-B04DAA973E1A}" destId="{0111B565-6DAB-42C9-A521-9980DBECBCD2}" srcOrd="1" destOrd="0" presId="urn:microsoft.com/office/officeart/2005/8/layout/orgChart1"/>
    <dgm:cxn modelId="{1BF5E620-B786-4147-8A88-D6AC659AE7B3}" type="presParOf" srcId="{0111B565-6DAB-42C9-A521-9980DBECBCD2}" destId="{18435199-E178-443E-BE5F-D70A640B8E8E}" srcOrd="0" destOrd="0" presId="urn:microsoft.com/office/officeart/2005/8/layout/orgChart1"/>
    <dgm:cxn modelId="{DAA3A69D-6B3F-4974-894A-C49FE78873E2}" type="presParOf" srcId="{0111B565-6DAB-42C9-A521-9980DBECBCD2}" destId="{5C6D7527-C421-4E09-AC1B-5A1F97557C31}" srcOrd="1" destOrd="0" presId="urn:microsoft.com/office/officeart/2005/8/layout/orgChart1"/>
    <dgm:cxn modelId="{1BF85CF1-446E-4511-B239-F82A8F994961}" type="presParOf" srcId="{5C6D7527-C421-4E09-AC1B-5A1F97557C31}" destId="{75AC4B2C-C09A-448D-8660-9D6AEB3BF425}" srcOrd="0" destOrd="0" presId="urn:microsoft.com/office/officeart/2005/8/layout/orgChart1"/>
    <dgm:cxn modelId="{D19657C2-8BFD-4B4E-B00F-0B7F750EF186}" type="presParOf" srcId="{75AC4B2C-C09A-448D-8660-9D6AEB3BF425}" destId="{4661EFC5-5152-4D03-8EAB-0DB77AEF5C6B}" srcOrd="0" destOrd="0" presId="urn:microsoft.com/office/officeart/2005/8/layout/orgChart1"/>
    <dgm:cxn modelId="{41B25D09-350B-460E-B0D7-D539E5CC18D9}" type="presParOf" srcId="{75AC4B2C-C09A-448D-8660-9D6AEB3BF425}" destId="{7F4D98C2-7C0A-4A3B-B039-61C9BB2071A0}" srcOrd="1" destOrd="0" presId="urn:microsoft.com/office/officeart/2005/8/layout/orgChart1"/>
    <dgm:cxn modelId="{FDA52605-CDA5-458B-B9C5-4ABFEF76510C}" type="presParOf" srcId="{5C6D7527-C421-4E09-AC1B-5A1F97557C31}" destId="{9E460303-18C4-4EAE-AB95-30B1F84B9BCF}" srcOrd="1" destOrd="0" presId="urn:microsoft.com/office/officeart/2005/8/layout/orgChart1"/>
    <dgm:cxn modelId="{F2C977DE-0683-4071-B0BB-F6B01D5B3C49}" type="presParOf" srcId="{5C6D7527-C421-4E09-AC1B-5A1F97557C31}" destId="{54E291C8-7EF0-44A4-8775-DF246B5DABD9}" srcOrd="2" destOrd="0" presId="urn:microsoft.com/office/officeart/2005/8/layout/orgChart1"/>
    <dgm:cxn modelId="{2A6305FF-531D-4640-9968-69B22D69CFBD}" type="presParOf" srcId="{0111B565-6DAB-42C9-A521-9980DBECBCD2}" destId="{DBF5C8E9-183E-489C-AE23-182806623458}" srcOrd="2" destOrd="0" presId="urn:microsoft.com/office/officeart/2005/8/layout/orgChart1"/>
    <dgm:cxn modelId="{ADD3E378-2378-42BE-93B9-1495CB80E1F6}" type="presParOf" srcId="{0111B565-6DAB-42C9-A521-9980DBECBCD2}" destId="{8F976F83-F3A2-4379-B817-53589C22747F}" srcOrd="3" destOrd="0" presId="urn:microsoft.com/office/officeart/2005/8/layout/orgChart1"/>
    <dgm:cxn modelId="{FAA7C258-6039-48CC-9A56-11876AA9C8A5}" type="presParOf" srcId="{8F976F83-F3A2-4379-B817-53589C22747F}" destId="{F8C065E2-299A-4235-B4EF-2A1763F3467E}" srcOrd="0" destOrd="0" presId="urn:microsoft.com/office/officeart/2005/8/layout/orgChart1"/>
    <dgm:cxn modelId="{A6D34E73-0114-4FD3-AAC0-D16DAFB35C28}" type="presParOf" srcId="{F8C065E2-299A-4235-B4EF-2A1763F3467E}" destId="{15319C34-A35D-4A69-AE69-257B8D917B83}" srcOrd="0" destOrd="0" presId="urn:microsoft.com/office/officeart/2005/8/layout/orgChart1"/>
    <dgm:cxn modelId="{21AEB76B-B64D-4530-8D8B-714386927F2B}" type="presParOf" srcId="{F8C065E2-299A-4235-B4EF-2A1763F3467E}" destId="{5102303C-0D86-4AAF-8F0C-236FBC775DE6}" srcOrd="1" destOrd="0" presId="urn:microsoft.com/office/officeart/2005/8/layout/orgChart1"/>
    <dgm:cxn modelId="{FDD17835-B0E3-4421-8A3F-DCD67C6661DC}" type="presParOf" srcId="{8F976F83-F3A2-4379-B817-53589C22747F}" destId="{B5E0964E-407D-4007-9E4C-496C362BBEC7}" srcOrd="1" destOrd="0" presId="urn:microsoft.com/office/officeart/2005/8/layout/orgChart1"/>
    <dgm:cxn modelId="{DBD3650D-9CD1-4398-B250-6FAB540CC317}" type="presParOf" srcId="{8F976F83-F3A2-4379-B817-53589C22747F}" destId="{8835461B-F8F7-49F0-914E-4C9CDBE6D4F1}" srcOrd="2" destOrd="0" presId="urn:microsoft.com/office/officeart/2005/8/layout/orgChart1"/>
    <dgm:cxn modelId="{72CF2B01-1717-45EA-A3E8-727114270968}" type="presParOf" srcId="{0111B565-6DAB-42C9-A521-9980DBECBCD2}" destId="{063D4547-8925-47B1-8669-F614C561E854}" srcOrd="4" destOrd="0" presId="urn:microsoft.com/office/officeart/2005/8/layout/orgChart1"/>
    <dgm:cxn modelId="{B1D1E709-00DD-416F-8752-FF93EA782EB1}" type="presParOf" srcId="{0111B565-6DAB-42C9-A521-9980DBECBCD2}" destId="{06D385FB-2F1F-4BE2-B1EE-0081335E5520}" srcOrd="5" destOrd="0" presId="urn:microsoft.com/office/officeart/2005/8/layout/orgChart1"/>
    <dgm:cxn modelId="{AC5FEDBD-A032-445C-BA1C-2EEE9AD655E7}" type="presParOf" srcId="{06D385FB-2F1F-4BE2-B1EE-0081335E5520}" destId="{F57C6B04-44D8-4DC6-B496-A1D8660CFAE5}" srcOrd="0" destOrd="0" presId="urn:microsoft.com/office/officeart/2005/8/layout/orgChart1"/>
    <dgm:cxn modelId="{6B88ABC5-A875-4698-9B8D-46DADCFE1892}" type="presParOf" srcId="{F57C6B04-44D8-4DC6-B496-A1D8660CFAE5}" destId="{9D3ED0FA-9EC5-4E1F-BE94-188295F86498}" srcOrd="0" destOrd="0" presId="urn:microsoft.com/office/officeart/2005/8/layout/orgChart1"/>
    <dgm:cxn modelId="{BA5B1AA6-3CC3-450B-8A7E-461883EFB975}" type="presParOf" srcId="{F57C6B04-44D8-4DC6-B496-A1D8660CFAE5}" destId="{AE93E93E-02EC-4E34-8537-E6CCA8268B5E}" srcOrd="1" destOrd="0" presId="urn:microsoft.com/office/officeart/2005/8/layout/orgChart1"/>
    <dgm:cxn modelId="{ECF274E5-9E85-4680-B896-DE74532E31C3}" type="presParOf" srcId="{06D385FB-2F1F-4BE2-B1EE-0081335E5520}" destId="{472895B1-6182-42FE-AE6A-1DD479D14720}" srcOrd="1" destOrd="0" presId="urn:microsoft.com/office/officeart/2005/8/layout/orgChart1"/>
    <dgm:cxn modelId="{AC32D678-5DC1-4C2D-A951-F2C7E5391B8B}" type="presParOf" srcId="{06D385FB-2F1F-4BE2-B1EE-0081335E5520}" destId="{0198BB8F-9644-4270-96FD-47229EA69C4C}" srcOrd="2" destOrd="0" presId="urn:microsoft.com/office/officeart/2005/8/layout/orgChart1"/>
    <dgm:cxn modelId="{EC52956F-80E9-4A8B-B6BC-0EDD113C412D}" type="presParOf" srcId="{4803848F-3A17-47CE-8C60-B04DAA973E1A}" destId="{55F9981B-9EC1-4CF6-90DD-6C78A0EEB9C4}" srcOrd="2" destOrd="0" presId="urn:microsoft.com/office/officeart/2005/8/layout/orgChart1"/>
    <dgm:cxn modelId="{D963732C-B270-47F2-B922-A67FA5BEFB50}" type="presParOf" srcId="{B391E2E1-A400-4548-9F9A-058F0892B4CD}" destId="{B9B3B283-6482-41A7-A396-EF4C3F551F0B}" srcOrd="2" destOrd="0" presId="urn:microsoft.com/office/officeart/2005/8/layout/orgChart1"/>
    <dgm:cxn modelId="{5852A8E0-4E04-4BF1-8C26-46CFD78818F3}" type="presParOf" srcId="{B391E2E1-A400-4548-9F9A-058F0892B4CD}" destId="{B12970A6-04C4-4799-86E2-8A97D26E2E50}" srcOrd="3" destOrd="0" presId="urn:microsoft.com/office/officeart/2005/8/layout/orgChart1"/>
    <dgm:cxn modelId="{807493F2-1E52-4879-9557-2BFDED39296C}" type="presParOf" srcId="{B12970A6-04C4-4799-86E2-8A97D26E2E50}" destId="{57D7665B-A6C6-411F-8CB0-688F4A0664D3}" srcOrd="0" destOrd="0" presId="urn:microsoft.com/office/officeart/2005/8/layout/orgChart1"/>
    <dgm:cxn modelId="{738818CC-5AD1-4D19-BA15-8EC931996D6C}" type="presParOf" srcId="{57D7665B-A6C6-411F-8CB0-688F4A0664D3}" destId="{6C9F3D14-40A4-4E97-BF0E-5E8F0367763A}" srcOrd="0" destOrd="0" presId="urn:microsoft.com/office/officeart/2005/8/layout/orgChart1"/>
    <dgm:cxn modelId="{55A4C6A6-C512-43DC-8FA9-CEC5E9BB6C45}" type="presParOf" srcId="{57D7665B-A6C6-411F-8CB0-688F4A0664D3}" destId="{2BD47F56-6817-45B7-A0A5-7860373DE671}" srcOrd="1" destOrd="0" presId="urn:microsoft.com/office/officeart/2005/8/layout/orgChart1"/>
    <dgm:cxn modelId="{63A53685-17DF-4441-B103-512803EA1D10}" type="presParOf" srcId="{B12970A6-04C4-4799-86E2-8A97D26E2E50}" destId="{D1F1954E-D74F-4414-BA08-D1F9FB232CE8}" srcOrd="1" destOrd="0" presId="urn:microsoft.com/office/officeart/2005/8/layout/orgChart1"/>
    <dgm:cxn modelId="{DC5365C9-24B7-4004-B23C-0379C24A0CB1}" type="presParOf" srcId="{D1F1954E-D74F-4414-BA08-D1F9FB232CE8}" destId="{174EEF5D-D19B-417E-B748-14C98AB958AD}" srcOrd="0" destOrd="0" presId="urn:microsoft.com/office/officeart/2005/8/layout/orgChart1"/>
    <dgm:cxn modelId="{6D50718D-ED1E-401C-86AD-FF1F96F5A0A6}" type="presParOf" srcId="{D1F1954E-D74F-4414-BA08-D1F9FB232CE8}" destId="{429B4DF7-3CCF-4C6B-B58D-4F7847FD113E}" srcOrd="1" destOrd="0" presId="urn:microsoft.com/office/officeart/2005/8/layout/orgChart1"/>
    <dgm:cxn modelId="{EE05D133-F92A-42BB-92EC-24D4A1E752FB}" type="presParOf" srcId="{429B4DF7-3CCF-4C6B-B58D-4F7847FD113E}" destId="{16B03EB3-9F8F-49E9-B281-59D45544952A}" srcOrd="0" destOrd="0" presId="urn:microsoft.com/office/officeart/2005/8/layout/orgChart1"/>
    <dgm:cxn modelId="{7CAA5ABE-1007-4E01-A019-B53366A4327D}" type="presParOf" srcId="{16B03EB3-9F8F-49E9-B281-59D45544952A}" destId="{BC8E73C6-20D7-4A57-94E4-118DAE41D10B}" srcOrd="0" destOrd="0" presId="urn:microsoft.com/office/officeart/2005/8/layout/orgChart1"/>
    <dgm:cxn modelId="{DDF501C5-1B20-46EE-9E9B-303AF9ED4AA9}" type="presParOf" srcId="{16B03EB3-9F8F-49E9-B281-59D45544952A}" destId="{8BCB9C94-9A46-4E0F-8DE5-B33F3825B3F1}" srcOrd="1" destOrd="0" presId="urn:microsoft.com/office/officeart/2005/8/layout/orgChart1"/>
    <dgm:cxn modelId="{CE5C4145-D98D-4537-85E1-6DFAB19CF6F4}" type="presParOf" srcId="{429B4DF7-3CCF-4C6B-B58D-4F7847FD113E}" destId="{3BAFAB1F-1B91-4D07-B277-F2BF8CD09896}" srcOrd="1" destOrd="0" presId="urn:microsoft.com/office/officeart/2005/8/layout/orgChart1"/>
    <dgm:cxn modelId="{44619F1E-BC1F-4072-B818-1516058A00B7}" type="presParOf" srcId="{429B4DF7-3CCF-4C6B-B58D-4F7847FD113E}" destId="{ED82584B-B41C-48E5-B23E-D7C1C573E904}" srcOrd="2" destOrd="0" presId="urn:microsoft.com/office/officeart/2005/8/layout/orgChart1"/>
    <dgm:cxn modelId="{888BB22D-D219-4D7D-9475-36B24A7612AB}" type="presParOf" srcId="{D1F1954E-D74F-4414-BA08-D1F9FB232CE8}" destId="{5BA4FECC-FA23-4311-B873-A29643C09B47}" srcOrd="2" destOrd="0" presId="urn:microsoft.com/office/officeart/2005/8/layout/orgChart1"/>
    <dgm:cxn modelId="{27A9B3CE-6BA7-44F3-9824-1972E9EDAFDB}" type="presParOf" srcId="{D1F1954E-D74F-4414-BA08-D1F9FB232CE8}" destId="{0CF6C08A-2A02-47DA-B643-AFFBEC8FAA4A}" srcOrd="3" destOrd="0" presId="urn:microsoft.com/office/officeart/2005/8/layout/orgChart1"/>
    <dgm:cxn modelId="{136CD974-98D1-4577-B0FD-C95FB8D7FF31}" type="presParOf" srcId="{0CF6C08A-2A02-47DA-B643-AFFBEC8FAA4A}" destId="{72201C72-B28F-4ADE-ADA0-60A3C5077AA2}" srcOrd="0" destOrd="0" presId="urn:microsoft.com/office/officeart/2005/8/layout/orgChart1"/>
    <dgm:cxn modelId="{A5BFD7BD-3166-4639-B9EF-DEB865070D70}" type="presParOf" srcId="{72201C72-B28F-4ADE-ADA0-60A3C5077AA2}" destId="{08C65F65-957B-4D96-A8D9-FC90189A330A}" srcOrd="0" destOrd="0" presId="urn:microsoft.com/office/officeart/2005/8/layout/orgChart1"/>
    <dgm:cxn modelId="{48BAEC64-393B-43A4-A27A-4917B0B6D493}" type="presParOf" srcId="{72201C72-B28F-4ADE-ADA0-60A3C5077AA2}" destId="{FD3B01F5-2B50-45DD-A645-14CB551A6F5E}" srcOrd="1" destOrd="0" presId="urn:microsoft.com/office/officeart/2005/8/layout/orgChart1"/>
    <dgm:cxn modelId="{6E5A51F5-22C1-4D3F-8FF3-DCA1EA9EEC8D}" type="presParOf" srcId="{0CF6C08A-2A02-47DA-B643-AFFBEC8FAA4A}" destId="{2F1DD297-8314-4491-958F-285972FA0559}" srcOrd="1" destOrd="0" presId="urn:microsoft.com/office/officeart/2005/8/layout/orgChart1"/>
    <dgm:cxn modelId="{3CA8BC33-5EE4-4CDB-A8E3-FE7120FCD0E0}" type="presParOf" srcId="{0CF6C08A-2A02-47DA-B643-AFFBEC8FAA4A}" destId="{4112B148-E3E5-4A0A-8220-0943341507AF}" srcOrd="2" destOrd="0" presId="urn:microsoft.com/office/officeart/2005/8/layout/orgChart1"/>
    <dgm:cxn modelId="{65A1F02E-1351-45DF-8A7F-490B6330AC06}" type="presParOf" srcId="{D1F1954E-D74F-4414-BA08-D1F9FB232CE8}" destId="{CF5BF419-57AD-4D98-BF19-F12B0CA87D04}" srcOrd="4" destOrd="0" presId="urn:microsoft.com/office/officeart/2005/8/layout/orgChart1"/>
    <dgm:cxn modelId="{D1B02026-4311-4A59-B34F-1F749A1EABB3}" type="presParOf" srcId="{D1F1954E-D74F-4414-BA08-D1F9FB232CE8}" destId="{37AA7049-ECDC-4A7D-90EB-DFAE5AC137A2}" srcOrd="5" destOrd="0" presId="urn:microsoft.com/office/officeart/2005/8/layout/orgChart1"/>
    <dgm:cxn modelId="{C2CA8FBF-76F0-406E-A22E-41E7A222AF52}" type="presParOf" srcId="{37AA7049-ECDC-4A7D-90EB-DFAE5AC137A2}" destId="{63195D9E-2AFF-4F3D-A5D4-C125B6C4A99D}" srcOrd="0" destOrd="0" presId="urn:microsoft.com/office/officeart/2005/8/layout/orgChart1"/>
    <dgm:cxn modelId="{DDC7CF62-DD88-497F-BC15-7CA94E0F9247}" type="presParOf" srcId="{63195D9E-2AFF-4F3D-A5D4-C125B6C4A99D}" destId="{A24EA30E-444E-4381-9ACC-E623C407D1EF}" srcOrd="0" destOrd="0" presId="urn:microsoft.com/office/officeart/2005/8/layout/orgChart1"/>
    <dgm:cxn modelId="{73F38235-27ED-412E-A0E8-0F867A9CB7E3}" type="presParOf" srcId="{63195D9E-2AFF-4F3D-A5D4-C125B6C4A99D}" destId="{FCCA90EE-726A-43B0-8E53-737050D9B3AB}" srcOrd="1" destOrd="0" presId="urn:microsoft.com/office/officeart/2005/8/layout/orgChart1"/>
    <dgm:cxn modelId="{8066626B-9FB9-4EE9-906A-359353A1C292}" type="presParOf" srcId="{37AA7049-ECDC-4A7D-90EB-DFAE5AC137A2}" destId="{94B4E9CA-4A6B-4D9D-AE73-66D3C4D6C64C}" srcOrd="1" destOrd="0" presId="urn:microsoft.com/office/officeart/2005/8/layout/orgChart1"/>
    <dgm:cxn modelId="{AD2166AA-0F4F-44C0-BB2B-39DCCF2A4FCF}" type="presParOf" srcId="{37AA7049-ECDC-4A7D-90EB-DFAE5AC137A2}" destId="{F85E44CC-4941-4280-B223-D6FB3A57F561}" srcOrd="2" destOrd="0" presId="urn:microsoft.com/office/officeart/2005/8/layout/orgChart1"/>
    <dgm:cxn modelId="{62939065-7D14-4A04-8E92-DEC2B82FCD15}" type="presParOf" srcId="{B12970A6-04C4-4799-86E2-8A97D26E2E50}" destId="{B0CCFD43-BD15-4296-88D0-B828CD594D52}" srcOrd="2" destOrd="0" presId="urn:microsoft.com/office/officeart/2005/8/layout/orgChart1"/>
    <dgm:cxn modelId="{380E2E43-3885-486F-BAE6-A2BDB6864705}" type="presParOf" srcId="{CDF3FD38-C31E-4AE6-801B-7E2BA01BD71A}" destId="{32046237-71BB-4C2C-AC48-AA58F57AF4DA}" srcOrd="2" destOrd="0" presId="urn:microsoft.com/office/officeart/2005/8/layout/orgChart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914A0AA-01F3-46AB-9642-153A4D2D8A6D}" type="doc">
      <dgm:prSet loTypeId="urn:microsoft.com/office/officeart/2005/8/layout/cycle1" loCatId="cycle" qsTypeId="urn:microsoft.com/office/officeart/2005/8/quickstyle/simple4" qsCatId="simple" csTypeId="urn:microsoft.com/office/officeart/2005/8/colors/accent1_2" csCatId="accent1"/>
      <dgm:spPr/>
    </dgm:pt>
    <dgm:pt modelId="{F2105ECE-56BF-42C5-8CBC-66C30B82438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Предоставление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 национального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 режима</a:t>
          </a:r>
        </a:p>
      </dgm:t>
    </dgm:pt>
    <dgm:pt modelId="{D1F59976-F6BD-43A5-8FF5-101B0DB54D62}" type="parTrans" cxnId="{EB07AA90-BB5A-41E8-81D4-694FA3FADDF3}">
      <dgm:prSet/>
      <dgm:spPr/>
      <dgm:t>
        <a:bodyPr/>
        <a:lstStyle/>
        <a:p>
          <a:endParaRPr lang="ru-RU"/>
        </a:p>
      </dgm:t>
    </dgm:pt>
    <dgm:pt modelId="{FBC57527-057B-47CD-9702-A8C2DE9021D3}" type="sibTrans" cxnId="{EB07AA90-BB5A-41E8-81D4-694FA3FADDF3}">
      <dgm:prSet/>
      <dgm:spPr/>
      <dgm:t>
        <a:bodyPr/>
        <a:lstStyle/>
        <a:p>
          <a:endParaRPr lang="ru-RU"/>
        </a:p>
      </dgm:t>
    </dgm:pt>
    <dgm:pt modelId="{E48ACA2E-810E-42EA-BE9D-2D8551E53A4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Регулирование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 преимущественно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тарифными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методами</a:t>
          </a:r>
        </a:p>
      </dgm:t>
    </dgm:pt>
    <dgm:pt modelId="{39C28410-D9F0-4AD4-8CE0-D6548915D681}" type="parTrans" cxnId="{8CBEF0C8-2677-48B7-939F-B4C2946C02B7}">
      <dgm:prSet/>
      <dgm:spPr/>
      <dgm:t>
        <a:bodyPr/>
        <a:lstStyle/>
        <a:p>
          <a:endParaRPr lang="ru-RU"/>
        </a:p>
      </dgm:t>
    </dgm:pt>
    <dgm:pt modelId="{5012582D-DEA0-430C-A939-D53592E1C8E0}" type="sibTrans" cxnId="{8CBEF0C8-2677-48B7-939F-B4C2946C02B7}">
      <dgm:prSet/>
      <dgm:spPr/>
      <dgm:t>
        <a:bodyPr/>
        <a:lstStyle/>
        <a:p>
          <a:endParaRPr lang="ru-RU"/>
        </a:p>
      </dgm:t>
    </dgm:pt>
    <dgm:pt modelId="{6C35EAEE-F107-4BCC-8F95-7F00BD9971B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Отказ от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использования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количественных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ограничений</a:t>
          </a:r>
          <a:endParaRPr kumimoji="0" lang="ru-RU" b="1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4DFD97BE-B5A4-4B4B-B4F0-D58796562E45}" type="parTrans" cxnId="{C1AC8551-99C6-4FAF-98E1-CBCA8C863949}">
      <dgm:prSet/>
      <dgm:spPr/>
      <dgm:t>
        <a:bodyPr/>
        <a:lstStyle/>
        <a:p>
          <a:endParaRPr lang="ru-RU"/>
        </a:p>
      </dgm:t>
    </dgm:pt>
    <dgm:pt modelId="{88AF9775-1D07-406A-8E4F-F96A0E2793B3}" type="sibTrans" cxnId="{C1AC8551-99C6-4FAF-98E1-CBCA8C863949}">
      <dgm:prSet/>
      <dgm:spPr/>
      <dgm:t>
        <a:bodyPr/>
        <a:lstStyle/>
        <a:p>
          <a:endParaRPr lang="ru-RU"/>
        </a:p>
      </dgm:t>
    </dgm:pt>
    <dgm:pt modelId="{2B4B9795-FCF9-47AE-B0A1-52556503F4A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Разрешение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торговых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споров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путем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переговоров</a:t>
          </a:r>
          <a:endParaRPr kumimoji="0" lang="ru-RU" b="1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3BBBF6BA-C76E-4EE6-8569-12D63B745A7D}" type="parTrans" cxnId="{B26A9A3E-23B1-4BEE-8EAD-DF2F606BB1B3}">
      <dgm:prSet/>
      <dgm:spPr/>
      <dgm:t>
        <a:bodyPr/>
        <a:lstStyle/>
        <a:p>
          <a:endParaRPr lang="ru-RU"/>
        </a:p>
      </dgm:t>
    </dgm:pt>
    <dgm:pt modelId="{89946653-21CB-4D93-B11C-DA23F057B1A6}" type="sibTrans" cxnId="{B26A9A3E-23B1-4BEE-8EAD-DF2F606BB1B3}">
      <dgm:prSet/>
      <dgm:spPr/>
      <dgm:t>
        <a:bodyPr/>
        <a:lstStyle/>
        <a:p>
          <a:endParaRPr lang="ru-RU"/>
        </a:p>
      </dgm:t>
    </dgm:pt>
    <dgm:pt modelId="{CA994486-96D7-4FC5-80E3-2BBF9AF6408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Транспарентность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(информационная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/>
              <a:effectLst/>
              <a:latin typeface="Arial" charset="0"/>
            </a:rPr>
            <a:t>открытость)</a:t>
          </a:r>
          <a:endParaRPr kumimoji="0" lang="ru-RU" b="1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B3F38007-9EC1-4666-84A4-33D7F0DB6F8A}" type="parTrans" cxnId="{42335EFA-6E7E-485A-8ED6-5053169AE82A}">
      <dgm:prSet/>
      <dgm:spPr/>
      <dgm:t>
        <a:bodyPr/>
        <a:lstStyle/>
        <a:p>
          <a:endParaRPr lang="ru-RU"/>
        </a:p>
      </dgm:t>
    </dgm:pt>
    <dgm:pt modelId="{5D9B2351-945A-4109-AB0E-D3EBA21E7BE5}" type="sibTrans" cxnId="{42335EFA-6E7E-485A-8ED6-5053169AE82A}">
      <dgm:prSet/>
      <dgm:spPr/>
      <dgm:t>
        <a:bodyPr/>
        <a:lstStyle/>
        <a:p>
          <a:endParaRPr lang="ru-RU"/>
        </a:p>
      </dgm:t>
    </dgm:pt>
    <dgm:pt modelId="{81772B9A-1A70-4CDA-8C37-5A4BA765A5C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Предоставление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 РНБ на не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err="1" smtClean="0">
              <a:ln/>
              <a:effectLst/>
              <a:latin typeface="Arial" charset="0"/>
            </a:rPr>
            <a:t>дискримина</a:t>
          </a: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-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err="1" smtClean="0">
              <a:ln/>
              <a:effectLst/>
              <a:latin typeface="Arial" charset="0"/>
            </a:rPr>
            <a:t>ционной</a:t>
          </a: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/>
              <a:effectLst/>
              <a:latin typeface="Arial" charset="0"/>
            </a:rPr>
            <a:t>основе</a:t>
          </a:r>
        </a:p>
      </dgm:t>
    </dgm:pt>
    <dgm:pt modelId="{0CF4673E-955B-40B9-BC25-705326A2C40E}" type="parTrans" cxnId="{ED800B17-7AEB-4BAA-B838-D1C9F604980C}">
      <dgm:prSet/>
      <dgm:spPr/>
      <dgm:t>
        <a:bodyPr/>
        <a:lstStyle/>
        <a:p>
          <a:endParaRPr lang="ru-RU"/>
        </a:p>
      </dgm:t>
    </dgm:pt>
    <dgm:pt modelId="{FB253FB5-879F-4BC1-829A-102462C7CCD6}" type="sibTrans" cxnId="{ED800B17-7AEB-4BAA-B838-D1C9F604980C}">
      <dgm:prSet/>
      <dgm:spPr/>
      <dgm:t>
        <a:bodyPr/>
        <a:lstStyle/>
        <a:p>
          <a:endParaRPr lang="ru-RU"/>
        </a:p>
      </dgm:t>
    </dgm:pt>
    <dgm:pt modelId="{C1C0D023-479F-4328-9CBB-490301DF7B40}" type="pres">
      <dgm:prSet presAssocID="{8914A0AA-01F3-46AB-9642-153A4D2D8A6D}" presName="cycle" presStyleCnt="0">
        <dgm:presLayoutVars>
          <dgm:dir/>
          <dgm:resizeHandles val="exact"/>
        </dgm:presLayoutVars>
      </dgm:prSet>
      <dgm:spPr/>
    </dgm:pt>
    <dgm:pt modelId="{896E0129-A30A-446A-A55B-D34DFA536501}" type="pres">
      <dgm:prSet presAssocID="{F2105ECE-56BF-42C5-8CBC-66C30B824380}" presName="dummy" presStyleCnt="0"/>
      <dgm:spPr/>
    </dgm:pt>
    <dgm:pt modelId="{FF5FA7AC-C885-4323-A8F3-F2502EFFFC53}" type="pres">
      <dgm:prSet presAssocID="{F2105ECE-56BF-42C5-8CBC-66C30B824380}" presName="node" presStyleLbl="revTx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6E7EC9-BA48-4139-9EDF-0973059133F6}" type="pres">
      <dgm:prSet presAssocID="{FBC57527-057B-47CD-9702-A8C2DE9021D3}" presName="sibTrans" presStyleLbl="node1" presStyleIdx="0" presStyleCnt="6"/>
      <dgm:spPr/>
      <dgm:t>
        <a:bodyPr/>
        <a:lstStyle/>
        <a:p>
          <a:endParaRPr lang="ru-RU"/>
        </a:p>
      </dgm:t>
    </dgm:pt>
    <dgm:pt modelId="{6910CDE7-5440-4252-9B8C-DD7AB6EEE448}" type="pres">
      <dgm:prSet presAssocID="{E48ACA2E-810E-42EA-BE9D-2D8551E53A41}" presName="dummy" presStyleCnt="0"/>
      <dgm:spPr/>
    </dgm:pt>
    <dgm:pt modelId="{29A38DBB-DD35-4A8F-9F67-4658F9FAB6D3}" type="pres">
      <dgm:prSet presAssocID="{E48ACA2E-810E-42EA-BE9D-2D8551E53A41}" presName="node" presStyleLbl="revTx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8280E3-EF62-42C9-886F-318C233FE371}" type="pres">
      <dgm:prSet presAssocID="{5012582D-DEA0-430C-A939-D53592E1C8E0}" presName="sibTrans" presStyleLbl="node1" presStyleIdx="1" presStyleCnt="6"/>
      <dgm:spPr/>
      <dgm:t>
        <a:bodyPr/>
        <a:lstStyle/>
        <a:p>
          <a:endParaRPr lang="ru-RU"/>
        </a:p>
      </dgm:t>
    </dgm:pt>
    <dgm:pt modelId="{4D92A2C7-790C-460F-A642-5027755E0248}" type="pres">
      <dgm:prSet presAssocID="{6C35EAEE-F107-4BCC-8F95-7F00BD9971B5}" presName="dummy" presStyleCnt="0"/>
      <dgm:spPr/>
    </dgm:pt>
    <dgm:pt modelId="{EB0BA210-7A3A-4377-AFA8-048E9F537DF7}" type="pres">
      <dgm:prSet presAssocID="{6C35EAEE-F107-4BCC-8F95-7F00BD9971B5}" presName="node" presStyleLbl="revTx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9F5F44-43E8-48F9-8A07-2553231E3233}" type="pres">
      <dgm:prSet presAssocID="{88AF9775-1D07-406A-8E4F-F96A0E2793B3}" presName="sibTrans" presStyleLbl="node1" presStyleIdx="2" presStyleCnt="6"/>
      <dgm:spPr/>
      <dgm:t>
        <a:bodyPr/>
        <a:lstStyle/>
        <a:p>
          <a:endParaRPr lang="ru-RU"/>
        </a:p>
      </dgm:t>
    </dgm:pt>
    <dgm:pt modelId="{7677E83D-C2FA-47AC-BA04-17E7B8DB86C4}" type="pres">
      <dgm:prSet presAssocID="{2B4B9795-FCF9-47AE-B0A1-52556503F4A2}" presName="dummy" presStyleCnt="0"/>
      <dgm:spPr/>
    </dgm:pt>
    <dgm:pt modelId="{A2D9DABD-04D6-4C9D-9B8C-46D45E1FEF26}" type="pres">
      <dgm:prSet presAssocID="{2B4B9795-FCF9-47AE-B0A1-52556503F4A2}" presName="node" presStyleLbl="revTx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36B911-6C5E-4AAB-9DF8-C2985C21F0E2}" type="pres">
      <dgm:prSet presAssocID="{89946653-21CB-4D93-B11C-DA23F057B1A6}" presName="sibTrans" presStyleLbl="node1" presStyleIdx="3" presStyleCnt="6"/>
      <dgm:spPr/>
      <dgm:t>
        <a:bodyPr/>
        <a:lstStyle/>
        <a:p>
          <a:endParaRPr lang="ru-RU"/>
        </a:p>
      </dgm:t>
    </dgm:pt>
    <dgm:pt modelId="{5DAD481B-45D3-427F-8C53-847CAF1A8F34}" type="pres">
      <dgm:prSet presAssocID="{CA994486-96D7-4FC5-80E3-2BBF9AF64085}" presName="dummy" presStyleCnt="0"/>
      <dgm:spPr/>
    </dgm:pt>
    <dgm:pt modelId="{4DEA69DE-3DED-4E5D-AFBD-6A1EF9B245C4}" type="pres">
      <dgm:prSet presAssocID="{CA994486-96D7-4FC5-80E3-2BBF9AF64085}" presName="node" presStyleLbl="revTx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9460CC-355F-42D6-AC3F-80B0988C9409}" type="pres">
      <dgm:prSet presAssocID="{5D9B2351-945A-4109-AB0E-D3EBA21E7BE5}" presName="sibTrans" presStyleLbl="node1" presStyleIdx="4" presStyleCnt="6"/>
      <dgm:spPr/>
      <dgm:t>
        <a:bodyPr/>
        <a:lstStyle/>
        <a:p>
          <a:endParaRPr lang="ru-RU"/>
        </a:p>
      </dgm:t>
    </dgm:pt>
    <dgm:pt modelId="{9CE661EA-84E9-42CA-AE82-007C92996B0B}" type="pres">
      <dgm:prSet presAssocID="{81772B9A-1A70-4CDA-8C37-5A4BA765A5C7}" presName="dummy" presStyleCnt="0"/>
      <dgm:spPr/>
    </dgm:pt>
    <dgm:pt modelId="{565F4CA0-1AF7-4B3F-933A-15DB9ED739ED}" type="pres">
      <dgm:prSet presAssocID="{81772B9A-1A70-4CDA-8C37-5A4BA765A5C7}" presName="node" presStyleLbl="revTx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052440-5DE9-478A-8BA4-87046538E1F1}" type="pres">
      <dgm:prSet presAssocID="{FB253FB5-879F-4BC1-829A-102462C7CCD6}" presName="sibTrans" presStyleLbl="node1" presStyleIdx="5" presStyleCnt="6"/>
      <dgm:spPr/>
      <dgm:t>
        <a:bodyPr/>
        <a:lstStyle/>
        <a:p>
          <a:endParaRPr lang="ru-RU"/>
        </a:p>
      </dgm:t>
    </dgm:pt>
  </dgm:ptLst>
  <dgm:cxnLst>
    <dgm:cxn modelId="{6A72B565-5A81-4E44-A67A-A7BC68BECD31}" type="presOf" srcId="{88AF9775-1D07-406A-8E4F-F96A0E2793B3}" destId="{A39F5F44-43E8-48F9-8A07-2553231E3233}" srcOrd="0" destOrd="0" presId="urn:microsoft.com/office/officeart/2005/8/layout/cycle1"/>
    <dgm:cxn modelId="{B26A9A3E-23B1-4BEE-8EAD-DF2F606BB1B3}" srcId="{8914A0AA-01F3-46AB-9642-153A4D2D8A6D}" destId="{2B4B9795-FCF9-47AE-B0A1-52556503F4A2}" srcOrd="3" destOrd="0" parTransId="{3BBBF6BA-C76E-4EE6-8569-12D63B745A7D}" sibTransId="{89946653-21CB-4D93-B11C-DA23F057B1A6}"/>
    <dgm:cxn modelId="{42335EFA-6E7E-485A-8ED6-5053169AE82A}" srcId="{8914A0AA-01F3-46AB-9642-153A4D2D8A6D}" destId="{CA994486-96D7-4FC5-80E3-2BBF9AF64085}" srcOrd="4" destOrd="0" parTransId="{B3F38007-9EC1-4666-84A4-33D7F0DB6F8A}" sibTransId="{5D9B2351-945A-4109-AB0E-D3EBA21E7BE5}"/>
    <dgm:cxn modelId="{C1AC8551-99C6-4FAF-98E1-CBCA8C863949}" srcId="{8914A0AA-01F3-46AB-9642-153A4D2D8A6D}" destId="{6C35EAEE-F107-4BCC-8F95-7F00BD9971B5}" srcOrd="2" destOrd="0" parTransId="{4DFD97BE-B5A4-4B4B-B4F0-D58796562E45}" sibTransId="{88AF9775-1D07-406A-8E4F-F96A0E2793B3}"/>
    <dgm:cxn modelId="{64E99A10-B91F-4076-87E7-E7FBCCD78F65}" type="presOf" srcId="{5D9B2351-945A-4109-AB0E-D3EBA21E7BE5}" destId="{899460CC-355F-42D6-AC3F-80B0988C9409}" srcOrd="0" destOrd="0" presId="urn:microsoft.com/office/officeart/2005/8/layout/cycle1"/>
    <dgm:cxn modelId="{1B2B9704-86F2-4523-9910-CC1B19615B4C}" type="presOf" srcId="{81772B9A-1A70-4CDA-8C37-5A4BA765A5C7}" destId="{565F4CA0-1AF7-4B3F-933A-15DB9ED739ED}" srcOrd="0" destOrd="0" presId="urn:microsoft.com/office/officeart/2005/8/layout/cycle1"/>
    <dgm:cxn modelId="{34610015-1E2C-428C-96B6-7AEBB68AC948}" type="presOf" srcId="{89946653-21CB-4D93-B11C-DA23F057B1A6}" destId="{B336B911-6C5E-4AAB-9DF8-C2985C21F0E2}" srcOrd="0" destOrd="0" presId="urn:microsoft.com/office/officeart/2005/8/layout/cycle1"/>
    <dgm:cxn modelId="{47479650-49E1-4B0D-9241-0E1AE1B38712}" type="presOf" srcId="{5012582D-DEA0-430C-A939-D53592E1C8E0}" destId="{068280E3-EF62-42C9-886F-318C233FE371}" srcOrd="0" destOrd="0" presId="urn:microsoft.com/office/officeart/2005/8/layout/cycle1"/>
    <dgm:cxn modelId="{BB1FC23E-E3DA-4084-A840-CDD7E3911156}" type="presOf" srcId="{8914A0AA-01F3-46AB-9642-153A4D2D8A6D}" destId="{C1C0D023-479F-4328-9CBB-490301DF7B40}" srcOrd="0" destOrd="0" presId="urn:microsoft.com/office/officeart/2005/8/layout/cycle1"/>
    <dgm:cxn modelId="{8CBEF0C8-2677-48B7-939F-B4C2946C02B7}" srcId="{8914A0AA-01F3-46AB-9642-153A4D2D8A6D}" destId="{E48ACA2E-810E-42EA-BE9D-2D8551E53A41}" srcOrd="1" destOrd="0" parTransId="{39C28410-D9F0-4AD4-8CE0-D6548915D681}" sibTransId="{5012582D-DEA0-430C-A939-D53592E1C8E0}"/>
    <dgm:cxn modelId="{9C5466F8-988D-472F-BCB6-3D6DEF12FA5E}" type="presOf" srcId="{2B4B9795-FCF9-47AE-B0A1-52556503F4A2}" destId="{A2D9DABD-04D6-4C9D-9B8C-46D45E1FEF26}" srcOrd="0" destOrd="0" presId="urn:microsoft.com/office/officeart/2005/8/layout/cycle1"/>
    <dgm:cxn modelId="{11757D84-DC34-45D2-8773-040E628B4FA7}" type="presOf" srcId="{FB253FB5-879F-4BC1-829A-102462C7CCD6}" destId="{DF052440-5DE9-478A-8BA4-87046538E1F1}" srcOrd="0" destOrd="0" presId="urn:microsoft.com/office/officeart/2005/8/layout/cycle1"/>
    <dgm:cxn modelId="{EB07AA90-BB5A-41E8-81D4-694FA3FADDF3}" srcId="{8914A0AA-01F3-46AB-9642-153A4D2D8A6D}" destId="{F2105ECE-56BF-42C5-8CBC-66C30B824380}" srcOrd="0" destOrd="0" parTransId="{D1F59976-F6BD-43A5-8FF5-101B0DB54D62}" sibTransId="{FBC57527-057B-47CD-9702-A8C2DE9021D3}"/>
    <dgm:cxn modelId="{46719820-8806-4F6B-8CC7-43E8028E3D8E}" type="presOf" srcId="{6C35EAEE-F107-4BCC-8F95-7F00BD9971B5}" destId="{EB0BA210-7A3A-4377-AFA8-048E9F537DF7}" srcOrd="0" destOrd="0" presId="urn:microsoft.com/office/officeart/2005/8/layout/cycle1"/>
    <dgm:cxn modelId="{6AF47C06-70B6-42CD-AF6A-C06AE0F9F562}" type="presOf" srcId="{E48ACA2E-810E-42EA-BE9D-2D8551E53A41}" destId="{29A38DBB-DD35-4A8F-9F67-4658F9FAB6D3}" srcOrd="0" destOrd="0" presId="urn:microsoft.com/office/officeart/2005/8/layout/cycle1"/>
    <dgm:cxn modelId="{FB74CEC3-6A42-4274-8F44-D2C4AAC6C519}" type="presOf" srcId="{F2105ECE-56BF-42C5-8CBC-66C30B824380}" destId="{FF5FA7AC-C885-4323-A8F3-F2502EFFFC53}" srcOrd="0" destOrd="0" presId="urn:microsoft.com/office/officeart/2005/8/layout/cycle1"/>
    <dgm:cxn modelId="{879F9742-AA34-43E9-AD35-08BA3DFC885B}" type="presOf" srcId="{FBC57527-057B-47CD-9702-A8C2DE9021D3}" destId="{216E7EC9-BA48-4139-9EDF-0973059133F6}" srcOrd="0" destOrd="0" presId="urn:microsoft.com/office/officeart/2005/8/layout/cycle1"/>
    <dgm:cxn modelId="{ED800B17-7AEB-4BAA-B838-D1C9F604980C}" srcId="{8914A0AA-01F3-46AB-9642-153A4D2D8A6D}" destId="{81772B9A-1A70-4CDA-8C37-5A4BA765A5C7}" srcOrd="5" destOrd="0" parTransId="{0CF4673E-955B-40B9-BC25-705326A2C40E}" sibTransId="{FB253FB5-879F-4BC1-829A-102462C7CCD6}"/>
    <dgm:cxn modelId="{A8B7C715-ACD1-4CE5-B773-33D895F167A0}" type="presOf" srcId="{CA994486-96D7-4FC5-80E3-2BBF9AF64085}" destId="{4DEA69DE-3DED-4E5D-AFBD-6A1EF9B245C4}" srcOrd="0" destOrd="0" presId="urn:microsoft.com/office/officeart/2005/8/layout/cycle1"/>
    <dgm:cxn modelId="{2A4B8433-6914-4E42-9273-4B16EF633159}" type="presParOf" srcId="{C1C0D023-479F-4328-9CBB-490301DF7B40}" destId="{896E0129-A30A-446A-A55B-D34DFA536501}" srcOrd="0" destOrd="0" presId="urn:microsoft.com/office/officeart/2005/8/layout/cycle1"/>
    <dgm:cxn modelId="{768C2CD3-745A-4E57-863B-B2650120F965}" type="presParOf" srcId="{C1C0D023-479F-4328-9CBB-490301DF7B40}" destId="{FF5FA7AC-C885-4323-A8F3-F2502EFFFC53}" srcOrd="1" destOrd="0" presId="urn:microsoft.com/office/officeart/2005/8/layout/cycle1"/>
    <dgm:cxn modelId="{3EFB0940-A3D0-41C1-88B5-F6BD88027F0E}" type="presParOf" srcId="{C1C0D023-479F-4328-9CBB-490301DF7B40}" destId="{216E7EC9-BA48-4139-9EDF-0973059133F6}" srcOrd="2" destOrd="0" presId="urn:microsoft.com/office/officeart/2005/8/layout/cycle1"/>
    <dgm:cxn modelId="{C7B83246-4D46-4068-A4C4-8F604E68D5DB}" type="presParOf" srcId="{C1C0D023-479F-4328-9CBB-490301DF7B40}" destId="{6910CDE7-5440-4252-9B8C-DD7AB6EEE448}" srcOrd="3" destOrd="0" presId="urn:microsoft.com/office/officeart/2005/8/layout/cycle1"/>
    <dgm:cxn modelId="{590160E1-7485-40E6-941C-B9528E11898D}" type="presParOf" srcId="{C1C0D023-479F-4328-9CBB-490301DF7B40}" destId="{29A38DBB-DD35-4A8F-9F67-4658F9FAB6D3}" srcOrd="4" destOrd="0" presId="urn:microsoft.com/office/officeart/2005/8/layout/cycle1"/>
    <dgm:cxn modelId="{9906140F-6AFC-4393-9B7D-B0CAF505BCF7}" type="presParOf" srcId="{C1C0D023-479F-4328-9CBB-490301DF7B40}" destId="{068280E3-EF62-42C9-886F-318C233FE371}" srcOrd="5" destOrd="0" presId="urn:microsoft.com/office/officeart/2005/8/layout/cycle1"/>
    <dgm:cxn modelId="{3C98DF12-35A7-4175-BC2A-4318393C9436}" type="presParOf" srcId="{C1C0D023-479F-4328-9CBB-490301DF7B40}" destId="{4D92A2C7-790C-460F-A642-5027755E0248}" srcOrd="6" destOrd="0" presId="urn:microsoft.com/office/officeart/2005/8/layout/cycle1"/>
    <dgm:cxn modelId="{5C5D7254-2477-4D94-819B-DBB44C7ACE32}" type="presParOf" srcId="{C1C0D023-479F-4328-9CBB-490301DF7B40}" destId="{EB0BA210-7A3A-4377-AFA8-048E9F537DF7}" srcOrd="7" destOrd="0" presId="urn:microsoft.com/office/officeart/2005/8/layout/cycle1"/>
    <dgm:cxn modelId="{42499760-36F5-43CB-B580-029A3FD9F5A4}" type="presParOf" srcId="{C1C0D023-479F-4328-9CBB-490301DF7B40}" destId="{A39F5F44-43E8-48F9-8A07-2553231E3233}" srcOrd="8" destOrd="0" presId="urn:microsoft.com/office/officeart/2005/8/layout/cycle1"/>
    <dgm:cxn modelId="{EFDB5D7A-062B-491D-BAE6-C32CE7490E84}" type="presParOf" srcId="{C1C0D023-479F-4328-9CBB-490301DF7B40}" destId="{7677E83D-C2FA-47AC-BA04-17E7B8DB86C4}" srcOrd="9" destOrd="0" presId="urn:microsoft.com/office/officeart/2005/8/layout/cycle1"/>
    <dgm:cxn modelId="{4722D99E-A1DD-469B-A7BF-14B507DF3071}" type="presParOf" srcId="{C1C0D023-479F-4328-9CBB-490301DF7B40}" destId="{A2D9DABD-04D6-4C9D-9B8C-46D45E1FEF26}" srcOrd="10" destOrd="0" presId="urn:microsoft.com/office/officeart/2005/8/layout/cycle1"/>
    <dgm:cxn modelId="{BDA5C367-6414-470E-A1AD-297BAF87C875}" type="presParOf" srcId="{C1C0D023-479F-4328-9CBB-490301DF7B40}" destId="{B336B911-6C5E-4AAB-9DF8-C2985C21F0E2}" srcOrd="11" destOrd="0" presId="urn:microsoft.com/office/officeart/2005/8/layout/cycle1"/>
    <dgm:cxn modelId="{608B57ED-5BC2-4A72-9265-3EE28E549B1C}" type="presParOf" srcId="{C1C0D023-479F-4328-9CBB-490301DF7B40}" destId="{5DAD481B-45D3-427F-8C53-847CAF1A8F34}" srcOrd="12" destOrd="0" presId="urn:microsoft.com/office/officeart/2005/8/layout/cycle1"/>
    <dgm:cxn modelId="{CCB12D00-70E7-442F-8FC3-FD6DE7FDBEF8}" type="presParOf" srcId="{C1C0D023-479F-4328-9CBB-490301DF7B40}" destId="{4DEA69DE-3DED-4E5D-AFBD-6A1EF9B245C4}" srcOrd="13" destOrd="0" presId="urn:microsoft.com/office/officeart/2005/8/layout/cycle1"/>
    <dgm:cxn modelId="{3ED17C4D-F8F7-4395-BEB0-1242E0A341D4}" type="presParOf" srcId="{C1C0D023-479F-4328-9CBB-490301DF7B40}" destId="{899460CC-355F-42D6-AC3F-80B0988C9409}" srcOrd="14" destOrd="0" presId="urn:microsoft.com/office/officeart/2005/8/layout/cycle1"/>
    <dgm:cxn modelId="{3AE0BDCD-98B9-4E7A-99DF-2F88E182A095}" type="presParOf" srcId="{C1C0D023-479F-4328-9CBB-490301DF7B40}" destId="{9CE661EA-84E9-42CA-AE82-007C92996B0B}" srcOrd="15" destOrd="0" presId="urn:microsoft.com/office/officeart/2005/8/layout/cycle1"/>
    <dgm:cxn modelId="{9040FAC7-E15A-45E9-9913-111612106EB3}" type="presParOf" srcId="{C1C0D023-479F-4328-9CBB-490301DF7B40}" destId="{565F4CA0-1AF7-4B3F-933A-15DB9ED739ED}" srcOrd="16" destOrd="0" presId="urn:microsoft.com/office/officeart/2005/8/layout/cycle1"/>
    <dgm:cxn modelId="{529B706A-BB59-4703-BC92-4EBF9E93B315}" type="presParOf" srcId="{C1C0D023-479F-4328-9CBB-490301DF7B40}" destId="{DF052440-5DE9-478A-8BA4-87046538E1F1}" srcOrd="17" destOrd="0" presId="urn:microsoft.com/office/officeart/2005/8/layout/cycle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C47543F-47A6-4637-A506-25B26BD33D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435901C-3EBC-4D0D-A7FF-3BFABDA2BAD2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Данильцев А.В. Международная торговля: инструменты регулирования. – М., 1999.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D095E26-FB71-44A7-86AA-5A7E6AB321D7}" type="slidenum">
              <a:rPr lang="ru-RU" smtClean="0"/>
              <a:pPr/>
              <a:t>60</a:t>
            </a:fld>
            <a:endParaRPr lang="ru-RU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AB7400-F446-416C-B59A-9EC825C973BF}" type="slidenum">
              <a:rPr lang="ru-RU" smtClean="0"/>
              <a:pPr/>
              <a:t>61</a:t>
            </a:fld>
            <a:endParaRPr lang="ru-RU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FC132A-D88D-45C9-A184-98C802B790B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1124FD-0A00-4DBD-9F1E-5285AA3C595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47D9AD-7547-4DDD-8109-9AD762716F5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600200"/>
            <a:ext cx="7924800" cy="44196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80FED-3CFF-43F0-9BCF-5E531A6BDE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609600" y="1600200"/>
            <a:ext cx="7924800" cy="44196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DD04D-C7BD-4A35-BC3F-D7FC686BEB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7924800" cy="2133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3886200"/>
            <a:ext cx="7924800" cy="2133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E311D-A8F9-466B-A46E-CB8F584F60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86E097-1869-4F5A-B9C7-18EB6787FD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EED56B-CB78-403E-B162-992E07EA012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8BBC0F-2594-42C1-B68C-450885319E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74A404-1191-4F09-BDAC-763A6B2D2C9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1B0372-879E-4019-B2F4-2BD1D29F32A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76FB6C-8CDE-4CA5-8F59-B48C966635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E5BE3-70D5-48A0-8CF2-A5AB6E40564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22AA5FB5-0CD7-4A9C-8061-3142A4C49C1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40000"/>
                <a:satMod val="350000"/>
              </a:schemeClr>
            </a:gs>
            <a:gs pos="40000">
              <a:schemeClr val="bg2">
                <a:tint val="45000"/>
                <a:shade val="99000"/>
                <a:satMod val="350000"/>
              </a:schemeClr>
            </a:gs>
            <a:gs pos="100000">
              <a:schemeClr val="accent3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A039EA7-9BC0-4D00-806D-D8FC5740DF7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  <p:sldLayoutId id="2147483838" r:id="rId12"/>
    <p:sldLayoutId id="2147483839" r:id="rId13"/>
    <p:sldLayoutId id="2147483840" r:id="rId14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openxmlformats.org/officeDocument/2006/relationships/diagramData" Target="../diagrams/data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.png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4535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" y="2052662"/>
            <a:ext cx="9144000" cy="4876800"/>
          </a:xfrm>
          <a:prstGeom prst="rect">
            <a:avLst/>
          </a:prstGeom>
        </p:spPr>
      </p:pic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endParaRPr lang="ru-RU" sz="40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ru-RU" sz="4000" b="1" i="1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Регулирование международной  торговли услугами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5"/>
          <p:cNvSpPr>
            <a:spLocks noChangeArrowheads="1"/>
          </p:cNvSpPr>
          <p:nvPr/>
        </p:nvSpPr>
        <p:spPr bwMode="auto">
          <a:xfrm>
            <a:off x="900113" y="1989138"/>
            <a:ext cx="7183437" cy="5048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auto">
          <a:xfrm>
            <a:off x="900113" y="5157788"/>
            <a:ext cx="7199312" cy="57626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7414" name="Text Box 7"/>
          <p:cNvSpPr txBox="1">
            <a:spLocks noChangeArrowheads="1"/>
          </p:cNvSpPr>
          <p:nvPr/>
        </p:nvSpPr>
        <p:spPr bwMode="auto">
          <a:xfrm>
            <a:off x="1771650" y="188913"/>
            <a:ext cx="5580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ru-RU"/>
          </a:p>
        </p:txBody>
      </p:sp>
      <p:sp>
        <p:nvSpPr>
          <p:cNvPr id="17415" name="Text Box 8"/>
          <p:cNvSpPr txBox="1">
            <a:spLocks noChangeArrowheads="1"/>
          </p:cNvSpPr>
          <p:nvPr/>
        </p:nvSpPr>
        <p:spPr bwMode="auto">
          <a:xfrm>
            <a:off x="969963" y="652463"/>
            <a:ext cx="7019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2400" b="1" dirty="0"/>
              <a:t>Особенности расчета таможенных пошлин</a:t>
            </a:r>
          </a:p>
        </p:txBody>
      </p:sp>
      <p:sp>
        <p:nvSpPr>
          <p:cNvPr id="17416" name="Text Box 9"/>
          <p:cNvSpPr txBox="1">
            <a:spLocks noChangeArrowheads="1"/>
          </p:cNvSpPr>
          <p:nvPr/>
        </p:nvSpPr>
        <p:spPr bwMode="auto">
          <a:xfrm>
            <a:off x="2987675" y="5229225"/>
            <a:ext cx="3314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2400" b="1"/>
              <a:t>Происхождение</a:t>
            </a:r>
          </a:p>
        </p:txBody>
      </p:sp>
      <p:sp>
        <p:nvSpPr>
          <p:cNvPr id="17417" name="Text Box 10"/>
          <p:cNvSpPr txBox="1">
            <a:spLocks noChangeArrowheads="1"/>
          </p:cNvSpPr>
          <p:nvPr/>
        </p:nvSpPr>
        <p:spPr bwMode="auto">
          <a:xfrm>
            <a:off x="1116013" y="2060575"/>
            <a:ext cx="1863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600" b="1" dirty="0"/>
              <a:t>Автономные</a:t>
            </a:r>
            <a:r>
              <a:rPr lang="ru-RU" sz="1600" dirty="0"/>
              <a:t> </a:t>
            </a:r>
          </a:p>
        </p:txBody>
      </p:sp>
      <p:sp>
        <p:nvSpPr>
          <p:cNvPr id="17418" name="Text Box 11"/>
          <p:cNvSpPr txBox="1">
            <a:spLocks noChangeArrowheads="1"/>
          </p:cNvSpPr>
          <p:nvPr/>
        </p:nvSpPr>
        <p:spPr bwMode="auto">
          <a:xfrm>
            <a:off x="3276600" y="2060575"/>
            <a:ext cx="20875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1600" b="1"/>
              <a:t>Конвенционные</a:t>
            </a:r>
            <a:r>
              <a:rPr lang="ru-RU" sz="1600"/>
              <a:t> </a:t>
            </a:r>
          </a:p>
        </p:txBody>
      </p:sp>
      <p:sp>
        <p:nvSpPr>
          <p:cNvPr id="17420" name="Text Box 13"/>
          <p:cNvSpPr txBox="1">
            <a:spLocks noChangeArrowheads="1"/>
          </p:cNvSpPr>
          <p:nvPr/>
        </p:nvSpPr>
        <p:spPr bwMode="auto">
          <a:xfrm>
            <a:off x="5651500" y="2060575"/>
            <a:ext cx="24495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600" b="1"/>
              <a:t>Преференциальные </a:t>
            </a:r>
          </a:p>
        </p:txBody>
      </p:sp>
      <p:sp>
        <p:nvSpPr>
          <p:cNvPr id="17422" name="Text Box 15"/>
          <p:cNvSpPr txBox="1">
            <a:spLocks noChangeArrowheads="1"/>
          </p:cNvSpPr>
          <p:nvPr/>
        </p:nvSpPr>
        <p:spPr bwMode="auto">
          <a:xfrm>
            <a:off x="3492500" y="2781300"/>
            <a:ext cx="1925638" cy="138717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400" dirty="0">
                <a:solidFill>
                  <a:schemeClr val="tx1"/>
                </a:solidFill>
              </a:rPr>
              <a:t>Применяются, как правило, при импорте к товарам из стран, с которыми есть договор о РНБ (члены ВТО)</a:t>
            </a:r>
          </a:p>
        </p:txBody>
      </p:sp>
      <p:sp>
        <p:nvSpPr>
          <p:cNvPr id="17423" name="Text Box 16"/>
          <p:cNvSpPr txBox="1">
            <a:spLocks noChangeArrowheads="1"/>
          </p:cNvSpPr>
          <p:nvPr/>
        </p:nvSpPr>
        <p:spPr bwMode="auto">
          <a:xfrm>
            <a:off x="5940425" y="2781300"/>
            <a:ext cx="2087563" cy="160261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400" dirty="0">
                <a:solidFill>
                  <a:schemeClr val="tx1"/>
                </a:solidFill>
              </a:rPr>
              <a:t>Специально применяются для создания благоприятных условий для стран, имеющих преференции</a:t>
            </a:r>
          </a:p>
        </p:txBody>
      </p:sp>
      <p:sp>
        <p:nvSpPr>
          <p:cNvPr id="17424" name="Text Box 17"/>
          <p:cNvSpPr txBox="1">
            <a:spLocks noChangeArrowheads="1"/>
          </p:cNvSpPr>
          <p:nvPr/>
        </p:nvSpPr>
        <p:spPr bwMode="auto">
          <a:xfrm>
            <a:off x="6078538" y="2174875"/>
            <a:ext cx="2165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ru-RU" sz="1200"/>
          </a:p>
        </p:txBody>
      </p:sp>
      <p:sp>
        <p:nvSpPr>
          <p:cNvPr id="17425" name="Line 18"/>
          <p:cNvSpPr>
            <a:spLocks noChangeShapeType="1"/>
          </p:cNvSpPr>
          <p:nvPr/>
        </p:nvSpPr>
        <p:spPr bwMode="auto">
          <a:xfrm flipH="1">
            <a:off x="1692274" y="4643446"/>
            <a:ext cx="93643" cy="473067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7426" name="Line 19"/>
          <p:cNvSpPr>
            <a:spLocks noChangeShapeType="1"/>
          </p:cNvSpPr>
          <p:nvPr/>
        </p:nvSpPr>
        <p:spPr bwMode="auto">
          <a:xfrm>
            <a:off x="4572000" y="4221163"/>
            <a:ext cx="0" cy="104616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7427" name="Line 20"/>
          <p:cNvSpPr>
            <a:spLocks noChangeShapeType="1"/>
          </p:cNvSpPr>
          <p:nvPr/>
        </p:nvSpPr>
        <p:spPr bwMode="auto">
          <a:xfrm>
            <a:off x="6643703" y="4500570"/>
            <a:ext cx="88886" cy="647693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7429" name="Text Box 22"/>
          <p:cNvSpPr txBox="1">
            <a:spLocks noChangeArrowheads="1"/>
          </p:cNvSpPr>
          <p:nvPr/>
        </p:nvSpPr>
        <p:spPr bwMode="auto">
          <a:xfrm>
            <a:off x="785786" y="2786058"/>
            <a:ext cx="2232025" cy="18180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400" dirty="0">
                <a:solidFill>
                  <a:schemeClr val="tx1"/>
                </a:solidFill>
              </a:rPr>
              <a:t>Устанавливаются государством независимо от каких-либо двусторонних или многосторонних международных соглашений (в одностороннем порядке)</a:t>
            </a:r>
          </a:p>
        </p:txBody>
      </p:sp>
      <p:sp>
        <p:nvSpPr>
          <p:cNvPr id="17430" name="Rectangle 23"/>
          <p:cNvSpPr>
            <a:spLocks noChangeArrowheads="1"/>
          </p:cNvSpPr>
          <p:nvPr/>
        </p:nvSpPr>
        <p:spPr bwMode="auto">
          <a:xfrm>
            <a:off x="611188" y="1628775"/>
            <a:ext cx="7923212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endParaRPr lang="ru-RU" sz="3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11"/>
          <p:cNvSpPr>
            <a:spLocks noChangeArrowheads="1"/>
          </p:cNvSpPr>
          <p:nvPr/>
        </p:nvSpPr>
        <p:spPr bwMode="auto">
          <a:xfrm>
            <a:off x="900113" y="1989138"/>
            <a:ext cx="7183437" cy="5048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8437" name="Rectangle 12"/>
          <p:cNvSpPr>
            <a:spLocks noChangeArrowheads="1"/>
          </p:cNvSpPr>
          <p:nvPr/>
        </p:nvSpPr>
        <p:spPr bwMode="auto">
          <a:xfrm>
            <a:off x="900113" y="5157788"/>
            <a:ext cx="7199312" cy="57626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8438" name="Text Box 13"/>
          <p:cNvSpPr txBox="1">
            <a:spLocks noChangeArrowheads="1"/>
          </p:cNvSpPr>
          <p:nvPr/>
        </p:nvSpPr>
        <p:spPr bwMode="auto">
          <a:xfrm>
            <a:off x="1771650" y="188913"/>
            <a:ext cx="5580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ru-RU"/>
          </a:p>
        </p:txBody>
      </p:sp>
      <p:sp>
        <p:nvSpPr>
          <p:cNvPr id="18439" name="Text Box 14"/>
          <p:cNvSpPr txBox="1">
            <a:spLocks noChangeArrowheads="1"/>
          </p:cNvSpPr>
          <p:nvPr/>
        </p:nvSpPr>
        <p:spPr bwMode="auto">
          <a:xfrm>
            <a:off x="571473" y="900098"/>
            <a:ext cx="7418416" cy="525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2800" b="1" i="1" dirty="0">
                <a:latin typeface="+mj-lt"/>
              </a:rPr>
              <a:t>Особенности расчета таможенных пошлин</a:t>
            </a:r>
          </a:p>
        </p:txBody>
      </p:sp>
      <p:sp>
        <p:nvSpPr>
          <p:cNvPr id="18440" name="Text Box 15"/>
          <p:cNvSpPr txBox="1">
            <a:spLocks noChangeArrowheads="1"/>
          </p:cNvSpPr>
          <p:nvPr/>
        </p:nvSpPr>
        <p:spPr bwMode="auto">
          <a:xfrm>
            <a:off x="2987675" y="5229225"/>
            <a:ext cx="3314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2400" b="1"/>
              <a:t>Степень влияния</a:t>
            </a:r>
          </a:p>
        </p:txBody>
      </p:sp>
      <p:sp>
        <p:nvSpPr>
          <p:cNvPr id="18441" name="Text Box 16"/>
          <p:cNvSpPr txBox="1">
            <a:spLocks noChangeArrowheads="1"/>
          </p:cNvSpPr>
          <p:nvPr/>
        </p:nvSpPr>
        <p:spPr bwMode="auto">
          <a:xfrm>
            <a:off x="1835150" y="2060575"/>
            <a:ext cx="18716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600" b="1"/>
              <a:t>Оптимальные</a:t>
            </a:r>
          </a:p>
        </p:txBody>
      </p:sp>
      <p:sp>
        <p:nvSpPr>
          <p:cNvPr id="18442" name="Text Box 17"/>
          <p:cNvSpPr txBox="1">
            <a:spLocks noChangeArrowheads="1"/>
          </p:cNvSpPr>
          <p:nvPr/>
        </p:nvSpPr>
        <p:spPr bwMode="auto">
          <a:xfrm>
            <a:off x="5148263" y="2060575"/>
            <a:ext cx="180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1600" b="1"/>
              <a:t>Эффективные</a:t>
            </a:r>
          </a:p>
        </p:txBody>
      </p:sp>
      <p:sp>
        <p:nvSpPr>
          <p:cNvPr id="18443" name="Text Box 18"/>
          <p:cNvSpPr txBox="1">
            <a:spLocks noChangeArrowheads="1"/>
          </p:cNvSpPr>
          <p:nvPr/>
        </p:nvSpPr>
        <p:spPr bwMode="auto">
          <a:xfrm>
            <a:off x="6164263" y="1412875"/>
            <a:ext cx="1895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ru-RU" sz="1600"/>
          </a:p>
        </p:txBody>
      </p:sp>
      <p:sp>
        <p:nvSpPr>
          <p:cNvPr id="18444" name="Text Box 20"/>
          <p:cNvSpPr txBox="1">
            <a:spLocks noChangeArrowheads="1"/>
          </p:cNvSpPr>
          <p:nvPr/>
        </p:nvSpPr>
        <p:spPr bwMode="auto">
          <a:xfrm>
            <a:off x="1979613" y="3213100"/>
            <a:ext cx="1871662" cy="74084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400" dirty="0">
                <a:solidFill>
                  <a:schemeClr val="tx1"/>
                </a:solidFill>
              </a:rPr>
              <a:t>Не влияют на изменение цены на внутреннем рынке</a:t>
            </a:r>
          </a:p>
        </p:txBody>
      </p:sp>
      <p:sp>
        <p:nvSpPr>
          <p:cNvPr id="18445" name="Text Box 21"/>
          <p:cNvSpPr txBox="1">
            <a:spLocks noChangeArrowheads="1"/>
          </p:cNvSpPr>
          <p:nvPr/>
        </p:nvSpPr>
        <p:spPr bwMode="auto">
          <a:xfrm>
            <a:off x="5148263" y="2997200"/>
            <a:ext cx="1943100" cy="9562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400" dirty="0">
                <a:solidFill>
                  <a:schemeClr val="tx1"/>
                </a:solidFill>
              </a:rPr>
              <a:t>Влияет на изменение цены на рынке при использовании пошлин</a:t>
            </a:r>
          </a:p>
        </p:txBody>
      </p:sp>
      <p:sp>
        <p:nvSpPr>
          <p:cNvPr id="18446" name="Line 24"/>
          <p:cNvSpPr>
            <a:spLocks noChangeShapeType="1"/>
          </p:cNvSpPr>
          <p:nvPr/>
        </p:nvSpPr>
        <p:spPr bwMode="auto">
          <a:xfrm flipH="1">
            <a:off x="2786050" y="3929066"/>
            <a:ext cx="357190" cy="1285883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8447" name="Line 25"/>
          <p:cNvSpPr>
            <a:spLocks noChangeShapeType="1"/>
          </p:cNvSpPr>
          <p:nvPr/>
        </p:nvSpPr>
        <p:spPr bwMode="auto">
          <a:xfrm>
            <a:off x="5572132" y="4000505"/>
            <a:ext cx="223831" cy="1195384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lIns="90000" tIns="46800" rIns="90000" bIns="46800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14334" y="500050"/>
            <a:ext cx="8729666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000" b="1" i="1" dirty="0" smtClean="0"/>
              <a:t>Основными типами нетарифного регулирования </a:t>
            </a:r>
            <a:r>
              <a:rPr lang="ru-RU" sz="2400" b="1" i="1" dirty="0" smtClean="0"/>
              <a:t>являются:</a:t>
            </a:r>
            <a:r>
              <a:rPr lang="ru-RU" sz="3800" dirty="0" smtClean="0"/>
              <a:t> </a:t>
            </a:r>
          </a:p>
        </p:txBody>
      </p:sp>
      <p:sp>
        <p:nvSpPr>
          <p:cNvPr id="19459" name="Rectangle 6"/>
          <p:cNvSpPr>
            <a:spLocks noChangeArrowheads="1"/>
          </p:cNvSpPr>
          <p:nvPr/>
        </p:nvSpPr>
        <p:spPr bwMode="auto">
          <a:xfrm>
            <a:off x="1187450" y="1557338"/>
            <a:ext cx="3240088" cy="100806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endParaRPr lang="ru-RU"/>
          </a:p>
        </p:txBody>
      </p:sp>
      <p:sp>
        <p:nvSpPr>
          <p:cNvPr id="19460" name="Text Box 8"/>
          <p:cNvSpPr txBox="1">
            <a:spLocks noChangeArrowheads="1"/>
          </p:cNvSpPr>
          <p:nvPr/>
        </p:nvSpPr>
        <p:spPr bwMode="auto">
          <a:xfrm>
            <a:off x="1258888" y="1643050"/>
            <a:ext cx="3168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ru-RU" sz="2400" b="1" dirty="0"/>
              <a:t>Количественные </a:t>
            </a:r>
          </a:p>
          <a:p>
            <a:pPr eaLnBrk="1" hangingPunct="1"/>
            <a:r>
              <a:rPr lang="ru-RU" sz="2400" b="1" dirty="0"/>
              <a:t>          методы</a:t>
            </a:r>
          </a:p>
        </p:txBody>
      </p:sp>
      <p:sp>
        <p:nvSpPr>
          <p:cNvPr id="19461" name="AutoShape 9"/>
          <p:cNvSpPr>
            <a:spLocks noChangeArrowheads="1"/>
          </p:cNvSpPr>
          <p:nvPr/>
        </p:nvSpPr>
        <p:spPr bwMode="auto">
          <a:xfrm>
            <a:off x="755650" y="2852738"/>
            <a:ext cx="3887788" cy="2881312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Регулируют долю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иностранного производителя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на отечественном рынке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(квотирование,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лицензирование,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некоторые финансовые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инструменты)</a:t>
            </a:r>
          </a:p>
        </p:txBody>
      </p:sp>
      <p:sp>
        <p:nvSpPr>
          <p:cNvPr id="19462" name="Rectangle 12"/>
          <p:cNvSpPr>
            <a:spLocks noChangeArrowheads="1"/>
          </p:cNvSpPr>
          <p:nvPr/>
        </p:nvSpPr>
        <p:spPr bwMode="auto">
          <a:xfrm>
            <a:off x="5003800" y="1557338"/>
            <a:ext cx="3168650" cy="100806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ru-RU" sz="2400" b="1" dirty="0">
                <a:solidFill>
                  <a:schemeClr val="tx1"/>
                </a:solidFill>
              </a:rPr>
              <a:t>Качественные </a:t>
            </a:r>
          </a:p>
          <a:p>
            <a:pPr algn="ctr" eaLnBrk="1" hangingPunct="1"/>
            <a:r>
              <a:rPr lang="ru-RU" sz="2400" b="1" dirty="0">
                <a:solidFill>
                  <a:schemeClr val="tx1"/>
                </a:solidFill>
              </a:rPr>
              <a:t>методы</a:t>
            </a:r>
          </a:p>
        </p:txBody>
      </p:sp>
      <p:sp>
        <p:nvSpPr>
          <p:cNvPr id="19463" name="AutoShape 15"/>
          <p:cNvSpPr>
            <a:spLocks noChangeArrowheads="1"/>
          </p:cNvSpPr>
          <p:nvPr/>
        </p:nvSpPr>
        <p:spPr bwMode="auto">
          <a:xfrm>
            <a:off x="4643438" y="2852738"/>
            <a:ext cx="3816350" cy="2881312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Обеспечивают регулирование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через контроль качества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товаров и услуг различными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способами (технические и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санитарные стандарты,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административные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барьеры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(их называют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скрытыми мерами),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финансовые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инструменты и др.).</a:t>
            </a:r>
          </a:p>
        </p:txBody>
      </p:sp>
      <p:sp>
        <p:nvSpPr>
          <p:cNvPr id="19464" name="AutoShape 17"/>
          <p:cNvSpPr>
            <a:spLocks noChangeArrowheads="1"/>
          </p:cNvSpPr>
          <p:nvPr/>
        </p:nvSpPr>
        <p:spPr bwMode="auto">
          <a:xfrm>
            <a:off x="4357686" y="1857364"/>
            <a:ext cx="714380" cy="485775"/>
          </a:xfrm>
          <a:prstGeom prst="leftRightArrow">
            <a:avLst>
              <a:gd name="adj1" fmla="val 50000"/>
              <a:gd name="adj2" fmla="val 23725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79" y="728650"/>
            <a:ext cx="8015287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400" b="1" i="1" dirty="0" smtClean="0"/>
              <a:t>Количественные инструменты нетарифного регулирования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/>
          </a:p>
        </p:txBody>
      </p:sp>
      <p:grpSp>
        <p:nvGrpSpPr>
          <p:cNvPr id="12" name="Diagram 6"/>
          <p:cNvGrpSpPr>
            <a:grpSpLocks/>
          </p:cNvGrpSpPr>
          <p:nvPr/>
        </p:nvGrpSpPr>
        <p:grpSpPr bwMode="auto">
          <a:xfrm>
            <a:off x="571472" y="1500174"/>
            <a:ext cx="6119813" cy="4316412"/>
            <a:chOff x="-95" y="839"/>
            <a:chExt cx="3855" cy="2719"/>
          </a:xfrm>
        </p:grpSpPr>
        <p:graphicFrame>
          <p:nvGraphicFramePr>
            <p:cNvPr id="14" name="Схема 13"/>
            <p:cNvGraphicFramePr/>
            <p:nvPr/>
          </p:nvGraphicFramePr>
          <p:xfrm>
            <a:off x="-50" y="839"/>
            <a:ext cx="3810" cy="271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3" name="AutoShape 19"/>
            <p:cNvSpPr>
              <a:spLocks noChangeArrowheads="1"/>
            </p:cNvSpPr>
            <p:nvPr/>
          </p:nvSpPr>
          <p:spPr bwMode="auto">
            <a:xfrm>
              <a:off x="-95" y="1064"/>
              <a:ext cx="1075" cy="1225"/>
            </a:xfrm>
            <a:prstGeom prst="wedgeRoundRectCallout">
              <a:avLst>
                <a:gd name="adj1" fmla="val 33938"/>
                <a:gd name="adj2" fmla="val 88939"/>
                <a:gd name="adj3" fmla="val 16667"/>
              </a:avLst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4109" name="AutoShape 17"/>
          <p:cNvSpPr>
            <a:spLocks noChangeArrowheads="1"/>
          </p:cNvSpPr>
          <p:nvPr/>
        </p:nvSpPr>
        <p:spPr bwMode="auto">
          <a:xfrm>
            <a:off x="6156325" y="1484313"/>
            <a:ext cx="1727200" cy="1800225"/>
          </a:xfrm>
          <a:prstGeom prst="wedgeRoundRectCallout">
            <a:avLst>
              <a:gd name="adj1" fmla="val -117463"/>
              <a:gd name="adj2" fmla="val 7847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endParaRPr lang="ru-RU"/>
          </a:p>
        </p:txBody>
      </p:sp>
      <p:sp>
        <p:nvSpPr>
          <p:cNvPr id="4110" name="AutoShape 18"/>
          <p:cNvSpPr>
            <a:spLocks noChangeArrowheads="1"/>
          </p:cNvSpPr>
          <p:nvPr/>
        </p:nvSpPr>
        <p:spPr bwMode="auto">
          <a:xfrm>
            <a:off x="6858016" y="4071942"/>
            <a:ext cx="1727200" cy="2016125"/>
          </a:xfrm>
          <a:prstGeom prst="wedgeRoundRectCallout">
            <a:avLst>
              <a:gd name="adj1" fmla="val -99816"/>
              <a:gd name="adj2" fmla="val 16116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endParaRPr lang="ru-RU"/>
          </a:p>
        </p:txBody>
      </p:sp>
      <p:sp>
        <p:nvSpPr>
          <p:cNvPr id="4111" name="Text Box 21"/>
          <p:cNvSpPr txBox="1">
            <a:spLocks noChangeArrowheads="1"/>
          </p:cNvSpPr>
          <p:nvPr/>
        </p:nvSpPr>
        <p:spPr bwMode="auto">
          <a:xfrm>
            <a:off x="6227763" y="1628775"/>
            <a:ext cx="1582737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ru-RU" sz="1400" dirty="0"/>
              <a:t>Ограничение по сумме или количеству на определенное время</a:t>
            </a:r>
          </a:p>
        </p:txBody>
      </p:sp>
      <p:sp>
        <p:nvSpPr>
          <p:cNvPr id="4112" name="Text Box 23"/>
          <p:cNvSpPr txBox="1">
            <a:spLocks noChangeArrowheads="1"/>
          </p:cNvSpPr>
          <p:nvPr/>
        </p:nvSpPr>
        <p:spPr bwMode="auto">
          <a:xfrm>
            <a:off x="6929454" y="4357694"/>
            <a:ext cx="1500198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ru-RU" sz="1400" dirty="0"/>
              <a:t>Обязательство </a:t>
            </a:r>
          </a:p>
          <a:p>
            <a:pPr eaLnBrk="1" hangingPunct="1"/>
            <a:r>
              <a:rPr lang="ru-RU" sz="1400" dirty="0"/>
              <a:t>одного из</a:t>
            </a:r>
          </a:p>
          <a:p>
            <a:pPr eaLnBrk="1" hangingPunct="1"/>
            <a:r>
              <a:rPr lang="ru-RU" sz="1400" dirty="0" smtClean="0"/>
              <a:t>партнеров </a:t>
            </a:r>
            <a:endParaRPr lang="ru-RU" sz="1400" dirty="0"/>
          </a:p>
          <a:p>
            <a:pPr eaLnBrk="1" hangingPunct="1"/>
            <a:r>
              <a:rPr lang="ru-RU" sz="1400" dirty="0"/>
              <a:t>не расширять </a:t>
            </a:r>
          </a:p>
          <a:p>
            <a:pPr eaLnBrk="1" hangingPunct="1"/>
            <a:r>
              <a:rPr lang="ru-RU" sz="1400" dirty="0"/>
              <a:t>экспорт</a:t>
            </a:r>
          </a:p>
        </p:txBody>
      </p:sp>
      <p:sp>
        <p:nvSpPr>
          <p:cNvPr id="4113" name="Text Box 24"/>
          <p:cNvSpPr txBox="1">
            <a:spLocks noChangeArrowheads="1"/>
          </p:cNvSpPr>
          <p:nvPr/>
        </p:nvSpPr>
        <p:spPr bwMode="auto">
          <a:xfrm>
            <a:off x="642910" y="2357430"/>
            <a:ext cx="155419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ru-RU" sz="1400" dirty="0"/>
              <a:t>Требование </a:t>
            </a:r>
          </a:p>
          <a:p>
            <a:pPr eaLnBrk="1" hangingPunct="1"/>
            <a:r>
              <a:rPr lang="ru-RU" sz="1400" dirty="0" err="1"/>
              <a:t>специаль</a:t>
            </a:r>
            <a:r>
              <a:rPr lang="ru-RU" sz="1400" dirty="0"/>
              <a:t>-</a:t>
            </a:r>
          </a:p>
          <a:p>
            <a:pPr eaLnBrk="1" hangingPunct="1"/>
            <a:r>
              <a:rPr lang="ru-RU" sz="1400" dirty="0" err="1"/>
              <a:t>ных</a:t>
            </a:r>
            <a:r>
              <a:rPr lang="ru-RU" sz="1400" dirty="0"/>
              <a:t> </a:t>
            </a:r>
          </a:p>
          <a:p>
            <a:pPr eaLnBrk="1" hangingPunct="1"/>
            <a:r>
              <a:rPr lang="ru-RU" sz="1400" dirty="0"/>
              <a:t>разрешений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1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79" y="1085840"/>
            <a:ext cx="8015287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800" b="1" i="1" dirty="0" smtClean="0"/>
              <a:t>Качественные инструменты нетарифного регулирования</a:t>
            </a:r>
            <a:endParaRPr lang="ru-RU" sz="2800" dirty="0" smtClean="0"/>
          </a:p>
        </p:txBody>
      </p:sp>
      <p:graphicFrame>
        <p:nvGraphicFramePr>
          <p:cNvPr id="4" name="Схема 3"/>
          <p:cNvGraphicFramePr/>
          <p:nvPr/>
        </p:nvGraphicFramePr>
        <p:xfrm>
          <a:off x="119841" y="1236134"/>
          <a:ext cx="8881315" cy="50503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4" name="Group 32"/>
          <p:cNvGrpSpPr>
            <a:grpSpLocks/>
          </p:cNvGrpSpPr>
          <p:nvPr/>
        </p:nvGrpSpPr>
        <p:grpSpPr bwMode="auto">
          <a:xfrm>
            <a:off x="971550" y="652463"/>
            <a:ext cx="7272338" cy="4978401"/>
            <a:chOff x="612" y="411"/>
            <a:chExt cx="4581" cy="3136"/>
          </a:xfrm>
        </p:grpSpPr>
        <p:sp>
          <p:nvSpPr>
            <p:cNvPr id="20495" name="Text Box 8"/>
            <p:cNvSpPr txBox="1">
              <a:spLocks noChangeArrowheads="1"/>
            </p:cNvSpPr>
            <p:nvPr/>
          </p:nvSpPr>
          <p:spPr bwMode="auto">
            <a:xfrm>
              <a:off x="701" y="411"/>
              <a:ext cx="4422" cy="33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ru-RU" sz="2800" b="1" i="1" dirty="0">
                  <a:solidFill>
                    <a:schemeClr val="tx1"/>
                  </a:solidFill>
                  <a:latin typeface="+mj-lt"/>
                </a:rPr>
                <a:t>Скрытые методы торговой политики</a:t>
              </a:r>
            </a:p>
          </p:txBody>
        </p:sp>
        <p:sp>
          <p:nvSpPr>
            <p:cNvPr id="20496" name="Text Box 9"/>
            <p:cNvSpPr txBox="1">
              <a:spLocks noChangeArrowheads="1"/>
            </p:cNvSpPr>
            <p:nvPr/>
          </p:nvSpPr>
          <p:spPr bwMode="auto">
            <a:xfrm>
              <a:off x="612" y="3022"/>
              <a:ext cx="4581" cy="52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ru-RU" sz="2400" b="1" dirty="0">
                  <a:solidFill>
                    <a:schemeClr val="tx1"/>
                  </a:solidFill>
                </a:rPr>
                <a:t>В наименьшей степени поддаются ограничению </a:t>
              </a:r>
            </a:p>
          </p:txBody>
        </p:sp>
        <p:sp>
          <p:nvSpPr>
            <p:cNvPr id="20497" name="Text Box 10"/>
            <p:cNvSpPr txBox="1">
              <a:spLocks noChangeArrowheads="1"/>
            </p:cNvSpPr>
            <p:nvPr/>
          </p:nvSpPr>
          <p:spPr bwMode="auto">
            <a:xfrm>
              <a:off x="793" y="1117"/>
              <a:ext cx="1407" cy="447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sz="2000" b="1" dirty="0">
                  <a:solidFill>
                    <a:schemeClr val="tx1"/>
                  </a:solidFill>
                </a:rPr>
                <a:t>Национальные стандарты</a:t>
              </a:r>
            </a:p>
          </p:txBody>
        </p:sp>
        <p:sp>
          <p:nvSpPr>
            <p:cNvPr id="20498" name="Text Box 11"/>
            <p:cNvSpPr txBox="1">
              <a:spLocks noChangeArrowheads="1"/>
            </p:cNvSpPr>
            <p:nvPr/>
          </p:nvSpPr>
          <p:spPr bwMode="auto">
            <a:xfrm>
              <a:off x="2245" y="1117"/>
              <a:ext cx="1361" cy="447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ru-RU" sz="2000" b="1" dirty="0">
                  <a:solidFill>
                    <a:schemeClr val="tx1"/>
                  </a:solidFill>
                </a:rPr>
                <a:t>Сертификация качества</a:t>
              </a:r>
            </a:p>
          </p:txBody>
        </p:sp>
        <p:sp>
          <p:nvSpPr>
            <p:cNvPr id="20500" name="Text Box 13"/>
            <p:cNvSpPr txBox="1">
              <a:spLocks noChangeArrowheads="1"/>
            </p:cNvSpPr>
            <p:nvPr/>
          </p:nvSpPr>
          <p:spPr bwMode="auto">
            <a:xfrm>
              <a:off x="3787" y="1071"/>
              <a:ext cx="1316" cy="447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sz="2000" b="1" dirty="0">
                  <a:solidFill>
                    <a:schemeClr val="tx1"/>
                  </a:solidFill>
                </a:rPr>
                <a:t>Таможенные процедуры</a:t>
              </a:r>
            </a:p>
          </p:txBody>
        </p:sp>
        <p:sp>
          <p:nvSpPr>
            <p:cNvPr id="20503" name="Text Box 16"/>
            <p:cNvSpPr txBox="1">
              <a:spLocks noChangeArrowheads="1"/>
            </p:cNvSpPr>
            <p:nvPr/>
          </p:nvSpPr>
          <p:spPr bwMode="auto">
            <a:xfrm>
              <a:off x="3832" y="1979"/>
              <a:ext cx="965" cy="192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endParaRPr lang="ru-RU" sz="1400"/>
            </a:p>
          </p:txBody>
        </p:sp>
      </p:grpSp>
      <p:sp>
        <p:nvSpPr>
          <p:cNvPr id="20485" name="Oval 21"/>
          <p:cNvSpPr>
            <a:spLocks noChangeArrowheads="1"/>
          </p:cNvSpPr>
          <p:nvPr/>
        </p:nvSpPr>
        <p:spPr bwMode="auto">
          <a:xfrm>
            <a:off x="827088" y="2852738"/>
            <a:ext cx="2303462" cy="1439862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endParaRPr lang="ru-RU" sz="1400" dirty="0"/>
          </a:p>
          <a:p>
            <a:pPr algn="ctr" eaLnBrk="1" hangingPunct="1">
              <a:buFont typeface="Wingdings" pitchFamily="2" charset="2"/>
              <a:buChar char="ü"/>
            </a:pPr>
            <a:r>
              <a:rPr lang="ru-RU" sz="1400" dirty="0"/>
              <a:t>Санитарные</a:t>
            </a:r>
          </a:p>
          <a:p>
            <a:pPr algn="ctr" eaLnBrk="1" hangingPunct="1">
              <a:buFont typeface="Wingdings" pitchFamily="2" charset="2"/>
              <a:buChar char="ü"/>
            </a:pPr>
            <a:r>
              <a:rPr lang="ru-RU" sz="1400" dirty="0"/>
              <a:t>Технические</a:t>
            </a:r>
          </a:p>
          <a:p>
            <a:pPr algn="ctr" eaLnBrk="1" hangingPunct="1">
              <a:buFont typeface="Wingdings" pitchFamily="2" charset="2"/>
              <a:buChar char="ü"/>
            </a:pPr>
            <a:r>
              <a:rPr lang="ru-RU" sz="1400" dirty="0"/>
              <a:t>Технологические</a:t>
            </a:r>
          </a:p>
          <a:p>
            <a:pPr algn="ctr" eaLnBrk="1" hangingPunct="1"/>
            <a:endParaRPr lang="ru-RU" sz="1400" dirty="0"/>
          </a:p>
          <a:p>
            <a:pPr algn="ctr" eaLnBrk="1" hangingPunct="1"/>
            <a:endParaRPr lang="ru-RU" dirty="0"/>
          </a:p>
        </p:txBody>
      </p:sp>
      <p:sp>
        <p:nvSpPr>
          <p:cNvPr id="20486" name="Oval 22"/>
          <p:cNvSpPr>
            <a:spLocks noChangeArrowheads="1"/>
          </p:cNvSpPr>
          <p:nvPr/>
        </p:nvSpPr>
        <p:spPr bwMode="auto">
          <a:xfrm>
            <a:off x="3348038" y="2781300"/>
            <a:ext cx="2303462" cy="143986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endParaRPr lang="ru-RU"/>
          </a:p>
        </p:txBody>
      </p:sp>
      <p:sp>
        <p:nvSpPr>
          <p:cNvPr id="20487" name="Oval 23"/>
          <p:cNvSpPr>
            <a:spLocks noChangeArrowheads="1"/>
          </p:cNvSpPr>
          <p:nvPr/>
        </p:nvSpPr>
        <p:spPr bwMode="auto">
          <a:xfrm>
            <a:off x="5867400" y="2781300"/>
            <a:ext cx="2520950" cy="143986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buFont typeface="Wingdings" pitchFamily="2" charset="2"/>
              <a:buChar char="ü"/>
            </a:pPr>
            <a:r>
              <a:rPr lang="ru-RU" sz="1400"/>
              <a:t>Сроки ТП</a:t>
            </a:r>
          </a:p>
          <a:p>
            <a:pPr algn="ctr" eaLnBrk="1" hangingPunct="1">
              <a:buFont typeface="Wingdings" pitchFamily="2" charset="2"/>
              <a:buChar char="ü"/>
            </a:pPr>
            <a:r>
              <a:rPr lang="ru-RU" sz="1400"/>
              <a:t>Место ТП</a:t>
            </a:r>
          </a:p>
          <a:p>
            <a:pPr algn="ctr" eaLnBrk="1" hangingPunct="1">
              <a:buFont typeface="Wingdings" pitchFamily="2" charset="2"/>
              <a:buChar char="ü"/>
            </a:pPr>
            <a:r>
              <a:rPr lang="ru-RU" sz="1400"/>
              <a:t>Технические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1400"/>
              <a:t>особенности ТП</a:t>
            </a:r>
          </a:p>
          <a:p>
            <a:pPr algn="ctr" eaLnBrk="1" hangingPunct="1"/>
            <a:endParaRPr lang="ru-RU" sz="1400"/>
          </a:p>
        </p:txBody>
      </p:sp>
      <p:sp>
        <p:nvSpPr>
          <p:cNvPr id="20488" name="Text Box 27"/>
          <p:cNvSpPr txBox="1">
            <a:spLocks noChangeArrowheads="1"/>
          </p:cNvSpPr>
          <p:nvPr/>
        </p:nvSpPr>
        <p:spPr bwMode="auto">
          <a:xfrm>
            <a:off x="3635375" y="3213100"/>
            <a:ext cx="18732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buFont typeface="Wingdings" pitchFamily="2" charset="2"/>
              <a:buChar char="ü"/>
            </a:pPr>
            <a:r>
              <a:rPr lang="ru-RU" sz="1400"/>
              <a:t>Национальные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1400"/>
              <a:t>Международные</a:t>
            </a:r>
          </a:p>
        </p:txBody>
      </p:sp>
      <p:sp>
        <p:nvSpPr>
          <p:cNvPr id="20489" name="AutoShape 29"/>
          <p:cNvSpPr>
            <a:spLocks noChangeArrowheads="1"/>
          </p:cNvSpPr>
          <p:nvPr/>
        </p:nvSpPr>
        <p:spPr bwMode="auto">
          <a:xfrm>
            <a:off x="1763713" y="4071942"/>
            <a:ext cx="485775" cy="714380"/>
          </a:xfrm>
          <a:prstGeom prst="upArrow">
            <a:avLst>
              <a:gd name="adj1" fmla="val 50000"/>
              <a:gd name="adj2" fmla="val 25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20490" name="AutoShape 30"/>
          <p:cNvSpPr>
            <a:spLocks noChangeArrowheads="1"/>
          </p:cNvSpPr>
          <p:nvPr/>
        </p:nvSpPr>
        <p:spPr bwMode="auto">
          <a:xfrm>
            <a:off x="4356100" y="4000504"/>
            <a:ext cx="485775" cy="796921"/>
          </a:xfrm>
          <a:prstGeom prst="upArrow">
            <a:avLst>
              <a:gd name="adj1" fmla="val 50000"/>
              <a:gd name="adj2" fmla="val 25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20491" name="AutoShape 31"/>
          <p:cNvSpPr>
            <a:spLocks noChangeArrowheads="1"/>
          </p:cNvSpPr>
          <p:nvPr/>
        </p:nvSpPr>
        <p:spPr bwMode="auto">
          <a:xfrm>
            <a:off x="7019925" y="4071942"/>
            <a:ext cx="485775" cy="714379"/>
          </a:xfrm>
          <a:prstGeom prst="upArrow">
            <a:avLst>
              <a:gd name="adj1" fmla="val 50000"/>
              <a:gd name="adj2" fmla="val 25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8" name="Group 63"/>
          <p:cNvGrpSpPr>
            <a:grpSpLocks/>
          </p:cNvGrpSpPr>
          <p:nvPr/>
        </p:nvGrpSpPr>
        <p:grpSpPr bwMode="auto">
          <a:xfrm>
            <a:off x="500065" y="188913"/>
            <a:ext cx="7959725" cy="5832474"/>
            <a:chOff x="315" y="119"/>
            <a:chExt cx="5014" cy="3674"/>
          </a:xfrm>
        </p:grpSpPr>
        <p:sp>
          <p:nvSpPr>
            <p:cNvPr id="21522" name="Rectangle 5"/>
            <p:cNvSpPr>
              <a:spLocks noChangeArrowheads="1"/>
            </p:cNvSpPr>
            <p:nvPr/>
          </p:nvSpPr>
          <p:spPr bwMode="auto">
            <a:xfrm>
              <a:off x="521" y="1253"/>
              <a:ext cx="4525" cy="318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21523" name="Rectangle 6"/>
            <p:cNvSpPr>
              <a:spLocks noChangeArrowheads="1"/>
            </p:cNvSpPr>
            <p:nvPr/>
          </p:nvSpPr>
          <p:spPr bwMode="auto">
            <a:xfrm>
              <a:off x="567" y="3339"/>
              <a:ext cx="4535" cy="45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21524" name="Text Box 7"/>
            <p:cNvSpPr txBox="1">
              <a:spLocks noChangeArrowheads="1"/>
            </p:cNvSpPr>
            <p:nvPr/>
          </p:nvSpPr>
          <p:spPr bwMode="auto">
            <a:xfrm>
              <a:off x="1116" y="119"/>
              <a:ext cx="351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endParaRPr lang="ru-RU"/>
            </a:p>
          </p:txBody>
        </p:sp>
        <p:sp>
          <p:nvSpPr>
            <p:cNvPr id="21525" name="Text Box 8"/>
            <p:cNvSpPr txBox="1">
              <a:spLocks noChangeArrowheads="1"/>
            </p:cNvSpPr>
            <p:nvPr/>
          </p:nvSpPr>
          <p:spPr bwMode="auto">
            <a:xfrm>
              <a:off x="315" y="524"/>
              <a:ext cx="501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0000" tIns="46800" rIns="90000" bIns="4680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ru-RU" sz="2800" b="1" i="1" dirty="0"/>
                <a:t>Финансовые меры торговой политики</a:t>
              </a:r>
            </a:p>
          </p:txBody>
        </p:sp>
        <p:sp>
          <p:nvSpPr>
            <p:cNvPr id="21526" name="Text Box 9"/>
            <p:cNvSpPr txBox="1">
              <a:spLocks noChangeArrowheads="1"/>
            </p:cNvSpPr>
            <p:nvPr/>
          </p:nvSpPr>
          <p:spPr bwMode="auto">
            <a:xfrm>
              <a:off x="1440" y="3398"/>
              <a:ext cx="2978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0000" tIns="46800" rIns="90000" bIns="4680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ru-RU" sz="2400" b="1" dirty="0"/>
                <a:t>Меры противодействия</a:t>
              </a:r>
            </a:p>
          </p:txBody>
        </p:sp>
        <p:sp>
          <p:nvSpPr>
            <p:cNvPr id="21527" name="Text Box 10"/>
            <p:cNvSpPr txBox="1">
              <a:spLocks noChangeArrowheads="1"/>
            </p:cNvSpPr>
            <p:nvPr/>
          </p:nvSpPr>
          <p:spPr bwMode="auto">
            <a:xfrm>
              <a:off x="703" y="1298"/>
              <a:ext cx="1174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sz="2000" b="1" dirty="0"/>
                <a:t>Субсидии </a:t>
              </a:r>
            </a:p>
          </p:txBody>
        </p:sp>
        <p:sp>
          <p:nvSpPr>
            <p:cNvPr id="21528" name="Text Box 11"/>
            <p:cNvSpPr txBox="1">
              <a:spLocks noChangeArrowheads="1"/>
            </p:cNvSpPr>
            <p:nvPr/>
          </p:nvSpPr>
          <p:spPr bwMode="auto">
            <a:xfrm>
              <a:off x="2200" y="1298"/>
              <a:ext cx="1315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ru-RU" sz="2000" b="1" dirty="0"/>
                <a:t>Кредитование</a:t>
              </a:r>
            </a:p>
          </p:txBody>
        </p:sp>
        <p:sp>
          <p:nvSpPr>
            <p:cNvPr id="21529" name="Text Box 12"/>
            <p:cNvSpPr txBox="1">
              <a:spLocks noChangeArrowheads="1"/>
            </p:cNvSpPr>
            <p:nvPr/>
          </p:nvSpPr>
          <p:spPr bwMode="auto">
            <a:xfrm>
              <a:off x="3883" y="890"/>
              <a:ext cx="119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endParaRPr lang="ru-RU" sz="1600"/>
            </a:p>
          </p:txBody>
        </p:sp>
        <p:sp>
          <p:nvSpPr>
            <p:cNvPr id="21530" name="Text Box 13"/>
            <p:cNvSpPr txBox="1">
              <a:spLocks noChangeArrowheads="1"/>
            </p:cNvSpPr>
            <p:nvPr/>
          </p:nvSpPr>
          <p:spPr bwMode="auto">
            <a:xfrm>
              <a:off x="3696" y="1298"/>
              <a:ext cx="1134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sz="2000" b="1" dirty="0"/>
                <a:t>Демпинг</a:t>
              </a:r>
            </a:p>
          </p:txBody>
        </p:sp>
        <p:sp>
          <p:nvSpPr>
            <p:cNvPr id="21531" name="Text Box 15"/>
            <p:cNvSpPr txBox="1">
              <a:spLocks noChangeArrowheads="1"/>
            </p:cNvSpPr>
            <p:nvPr/>
          </p:nvSpPr>
          <p:spPr bwMode="auto">
            <a:xfrm>
              <a:off x="2200" y="1888"/>
              <a:ext cx="121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endParaRPr lang="ru-RU" sz="1400"/>
            </a:p>
          </p:txBody>
        </p:sp>
        <p:sp>
          <p:nvSpPr>
            <p:cNvPr id="21532" name="Text Box 17"/>
            <p:cNvSpPr txBox="1">
              <a:spLocks noChangeArrowheads="1"/>
            </p:cNvSpPr>
            <p:nvPr/>
          </p:nvSpPr>
          <p:spPr bwMode="auto">
            <a:xfrm>
              <a:off x="3829" y="1370"/>
              <a:ext cx="96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endParaRPr lang="ru-RU" sz="1200"/>
            </a:p>
          </p:txBody>
        </p:sp>
      </p:grpSp>
      <p:sp>
        <p:nvSpPr>
          <p:cNvPr id="21509" name="AutoShape 43"/>
          <p:cNvSpPr>
            <a:spLocks noChangeArrowheads="1"/>
          </p:cNvSpPr>
          <p:nvPr/>
        </p:nvSpPr>
        <p:spPr bwMode="auto">
          <a:xfrm>
            <a:off x="5651500" y="4292600"/>
            <a:ext cx="2303463" cy="7874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ru-RU" sz="1400"/>
              <a:t>Антидемпинговые </a:t>
            </a:r>
          </a:p>
          <a:p>
            <a:pPr algn="ctr" eaLnBrk="1" hangingPunct="1"/>
            <a:r>
              <a:rPr lang="ru-RU" sz="1400"/>
              <a:t>пошлины</a:t>
            </a:r>
          </a:p>
        </p:txBody>
      </p:sp>
      <p:sp>
        <p:nvSpPr>
          <p:cNvPr id="21510" name="Line 45"/>
          <p:cNvSpPr>
            <a:spLocks noChangeShapeType="1"/>
          </p:cNvSpPr>
          <p:nvPr/>
        </p:nvSpPr>
        <p:spPr bwMode="auto">
          <a:xfrm>
            <a:off x="6659563" y="42211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12" name="Oval 47"/>
          <p:cNvSpPr>
            <a:spLocks noChangeArrowheads="1"/>
          </p:cNvSpPr>
          <p:nvPr/>
        </p:nvSpPr>
        <p:spPr bwMode="auto">
          <a:xfrm>
            <a:off x="5508625" y="2781300"/>
            <a:ext cx="2446338" cy="981075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buFont typeface="Wingdings" pitchFamily="2" charset="2"/>
              <a:buChar char="ü"/>
            </a:pPr>
            <a:r>
              <a:rPr lang="ru-RU" dirty="0"/>
              <a:t>Постоянный </a:t>
            </a:r>
          </a:p>
          <a:p>
            <a:pPr algn="ctr" eaLnBrk="1" hangingPunct="1">
              <a:buFont typeface="Wingdings" pitchFamily="2" charset="2"/>
              <a:buChar char="ü"/>
            </a:pPr>
            <a:r>
              <a:rPr lang="ru-RU" dirty="0"/>
              <a:t>Разбойничий</a:t>
            </a:r>
          </a:p>
          <a:p>
            <a:pPr algn="ctr" eaLnBrk="1" hangingPunct="1">
              <a:buFont typeface="Wingdings" pitchFamily="2" charset="2"/>
              <a:buChar char="ü"/>
            </a:pPr>
            <a:r>
              <a:rPr lang="ru-RU" dirty="0"/>
              <a:t>Случайный</a:t>
            </a:r>
          </a:p>
        </p:txBody>
      </p:sp>
      <p:sp>
        <p:nvSpPr>
          <p:cNvPr id="21513" name="Oval 49"/>
          <p:cNvSpPr>
            <a:spLocks noChangeArrowheads="1"/>
          </p:cNvSpPr>
          <p:nvPr/>
        </p:nvSpPr>
        <p:spPr bwMode="auto">
          <a:xfrm>
            <a:off x="3203575" y="2781300"/>
            <a:ext cx="2230438" cy="100171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ru-RU" dirty="0"/>
              <a:t>Скрытое </a:t>
            </a:r>
          </a:p>
          <a:p>
            <a:pPr algn="ctr" eaLnBrk="1" hangingPunct="1"/>
            <a:r>
              <a:rPr lang="ru-RU" dirty="0"/>
              <a:t>субсидирование</a:t>
            </a:r>
          </a:p>
        </p:txBody>
      </p:sp>
      <p:sp>
        <p:nvSpPr>
          <p:cNvPr id="21514" name="Oval 50"/>
          <p:cNvSpPr>
            <a:spLocks noChangeArrowheads="1"/>
          </p:cNvSpPr>
          <p:nvPr/>
        </p:nvSpPr>
        <p:spPr bwMode="auto">
          <a:xfrm>
            <a:off x="755650" y="2781300"/>
            <a:ext cx="2303463" cy="100171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buFont typeface="Wingdings" pitchFamily="2" charset="2"/>
              <a:buChar char="ü"/>
            </a:pPr>
            <a:r>
              <a:rPr lang="ru-RU" dirty="0"/>
              <a:t>Экспортные </a:t>
            </a:r>
          </a:p>
          <a:p>
            <a:pPr algn="ctr" eaLnBrk="1" hangingPunct="1">
              <a:buFont typeface="Wingdings" pitchFamily="2" charset="2"/>
              <a:buChar char="ü"/>
            </a:pPr>
            <a:r>
              <a:rPr lang="ru-RU" dirty="0"/>
              <a:t>Внутренние </a:t>
            </a:r>
          </a:p>
          <a:p>
            <a:pPr algn="ctr" eaLnBrk="1" hangingPunct="1"/>
            <a:r>
              <a:rPr lang="ru-RU" sz="1100" dirty="0"/>
              <a:t>(прямые и косвенные)</a:t>
            </a:r>
          </a:p>
        </p:txBody>
      </p:sp>
      <p:sp>
        <p:nvSpPr>
          <p:cNvPr id="21515" name="AutoShape 51"/>
          <p:cNvSpPr>
            <a:spLocks noChangeArrowheads="1"/>
          </p:cNvSpPr>
          <p:nvPr/>
        </p:nvSpPr>
        <p:spPr bwMode="auto">
          <a:xfrm>
            <a:off x="3276600" y="4292600"/>
            <a:ext cx="2085975" cy="7874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ru-RU" sz="1400" dirty="0"/>
              <a:t>Отказ от обязательств</a:t>
            </a:r>
          </a:p>
        </p:txBody>
      </p:sp>
      <p:sp>
        <p:nvSpPr>
          <p:cNvPr id="21516" name="AutoShape 52"/>
          <p:cNvSpPr>
            <a:spLocks noChangeArrowheads="1"/>
          </p:cNvSpPr>
          <p:nvPr/>
        </p:nvSpPr>
        <p:spPr bwMode="auto">
          <a:xfrm>
            <a:off x="900113" y="4292600"/>
            <a:ext cx="2014537" cy="7874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buFontTx/>
              <a:buChar char="•"/>
            </a:pPr>
            <a:r>
              <a:rPr lang="ru-RU" sz="1400" dirty="0"/>
              <a:t>Отказ от обязательств</a:t>
            </a:r>
          </a:p>
          <a:p>
            <a:pPr algn="ctr" eaLnBrk="1" hangingPunct="1">
              <a:buFontTx/>
              <a:buChar char="•"/>
            </a:pPr>
            <a:r>
              <a:rPr lang="ru-RU" sz="1400" dirty="0"/>
              <a:t>Компенсационные </a:t>
            </a:r>
          </a:p>
          <a:p>
            <a:pPr algn="ctr" eaLnBrk="1" hangingPunct="1"/>
            <a:r>
              <a:rPr lang="ru-RU" sz="1400" dirty="0"/>
              <a:t>пошлины</a:t>
            </a:r>
          </a:p>
        </p:txBody>
      </p:sp>
      <p:sp>
        <p:nvSpPr>
          <p:cNvPr id="21517" name="AutoShape 56"/>
          <p:cNvSpPr>
            <a:spLocks noChangeArrowheads="1"/>
          </p:cNvSpPr>
          <p:nvPr/>
        </p:nvSpPr>
        <p:spPr bwMode="auto">
          <a:xfrm>
            <a:off x="1704975" y="3786190"/>
            <a:ext cx="485775" cy="503235"/>
          </a:xfrm>
          <a:prstGeom prst="upArrow">
            <a:avLst>
              <a:gd name="adj1" fmla="val 50000"/>
              <a:gd name="adj2" fmla="val 25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21518" name="AutoShape 58"/>
          <p:cNvSpPr>
            <a:spLocks noChangeArrowheads="1"/>
          </p:cNvSpPr>
          <p:nvPr/>
        </p:nvSpPr>
        <p:spPr bwMode="auto">
          <a:xfrm>
            <a:off x="4067175" y="3786190"/>
            <a:ext cx="485775" cy="503235"/>
          </a:xfrm>
          <a:prstGeom prst="upArrow">
            <a:avLst>
              <a:gd name="adj1" fmla="val 50000"/>
              <a:gd name="adj2" fmla="val 25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21519" name="Line 60"/>
          <p:cNvSpPr>
            <a:spLocks noChangeShapeType="1"/>
          </p:cNvSpPr>
          <p:nvPr/>
        </p:nvSpPr>
        <p:spPr bwMode="auto">
          <a:xfrm>
            <a:off x="1835150" y="2492375"/>
            <a:ext cx="1588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20" name="Line 61"/>
          <p:cNvSpPr>
            <a:spLocks noChangeShapeType="1"/>
          </p:cNvSpPr>
          <p:nvPr/>
        </p:nvSpPr>
        <p:spPr bwMode="auto">
          <a:xfrm>
            <a:off x="4284663" y="2492375"/>
            <a:ext cx="1587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21" name="Line 62"/>
          <p:cNvSpPr>
            <a:spLocks noChangeShapeType="1"/>
          </p:cNvSpPr>
          <p:nvPr/>
        </p:nvSpPr>
        <p:spPr bwMode="auto">
          <a:xfrm>
            <a:off x="6588125" y="2492375"/>
            <a:ext cx="1588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11" name="AutoShape 46"/>
          <p:cNvSpPr>
            <a:spLocks noChangeArrowheads="1"/>
          </p:cNvSpPr>
          <p:nvPr/>
        </p:nvSpPr>
        <p:spPr bwMode="auto">
          <a:xfrm>
            <a:off x="6516688" y="3714752"/>
            <a:ext cx="431800" cy="576261"/>
          </a:xfrm>
          <a:prstGeom prst="upArrow">
            <a:avLst>
              <a:gd name="adj1" fmla="val 50000"/>
              <a:gd name="adj2" fmla="val 25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ru-RU" sz="4000" b="1" dirty="0" smtClean="0">
              <a:latin typeface="+mj-lt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ru-RU" sz="4000" b="1" dirty="0" smtClean="0">
                <a:latin typeface="+mj-lt"/>
              </a:rPr>
              <a:t>  Особенности применения методов регулирования международной торговли услугами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85804" y="428604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000" b="1" i="1" dirty="0" smtClean="0"/>
              <a:t>Факторы мешающие разработке и применению целостной и эффективной  системы механизмов регулирования международной торговли в сфере услуг </a:t>
            </a:r>
            <a:r>
              <a:rPr lang="ru-RU" sz="3800" dirty="0" smtClean="0"/>
              <a:t> </a:t>
            </a:r>
          </a:p>
        </p:txBody>
      </p:sp>
      <p:grpSp>
        <p:nvGrpSpPr>
          <p:cNvPr id="23556" name="Group 12"/>
          <p:cNvGrpSpPr>
            <a:grpSpLocks/>
          </p:cNvGrpSpPr>
          <p:nvPr/>
        </p:nvGrpSpPr>
        <p:grpSpPr bwMode="auto">
          <a:xfrm>
            <a:off x="857250" y="1643063"/>
            <a:ext cx="6500811" cy="4321175"/>
            <a:chOff x="540" y="1035"/>
            <a:chExt cx="4095" cy="2722"/>
          </a:xfrm>
        </p:grpSpPr>
        <p:sp>
          <p:nvSpPr>
            <p:cNvPr id="23557" name="AutoShape 5"/>
            <p:cNvSpPr>
              <a:spLocks noChangeArrowheads="1"/>
            </p:cNvSpPr>
            <p:nvPr/>
          </p:nvSpPr>
          <p:spPr bwMode="auto">
            <a:xfrm>
              <a:off x="1642" y="1035"/>
              <a:ext cx="2993" cy="2722"/>
            </a:xfrm>
            <a:prstGeom prst="flowChartOr">
              <a:avLst/>
            </a:prstGeom>
            <a:ln w="19050">
              <a:solidFill>
                <a:srgbClr val="C00000"/>
              </a:solidFill>
              <a:headEnd/>
              <a:tailEnd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58" name="Text Box 6"/>
            <p:cNvSpPr txBox="1">
              <a:spLocks noChangeArrowheads="1"/>
            </p:cNvSpPr>
            <p:nvPr/>
          </p:nvSpPr>
          <p:spPr bwMode="auto">
            <a:xfrm>
              <a:off x="3195" y="1620"/>
              <a:ext cx="1119" cy="7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60067" tIns="30033" rIns="60067" bIns="30033">
              <a:spAutoFit/>
            </a:bodyPr>
            <a:lstStyle/>
            <a:p>
              <a:pPr defTabSz="600075" eaLnBrk="1" hangingPunct="1">
                <a:spcBef>
                  <a:spcPct val="50000"/>
                </a:spcBef>
              </a:pPr>
              <a:r>
                <a:rPr lang="ru-RU" sz="1400" b="1" dirty="0"/>
                <a:t>Наличие коммерческой и некоммерческой составляющей в сфере услуг </a:t>
              </a:r>
            </a:p>
          </p:txBody>
        </p:sp>
        <p:sp>
          <p:nvSpPr>
            <p:cNvPr id="23559" name="Text Box 7"/>
            <p:cNvSpPr txBox="1">
              <a:spLocks noChangeArrowheads="1"/>
            </p:cNvSpPr>
            <p:nvPr/>
          </p:nvSpPr>
          <p:spPr bwMode="auto">
            <a:xfrm>
              <a:off x="2006" y="2430"/>
              <a:ext cx="1099" cy="7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60067" tIns="30033" rIns="60067" bIns="30033">
              <a:spAutoFit/>
            </a:bodyPr>
            <a:lstStyle/>
            <a:p>
              <a:pPr algn="r" defTabSz="600075" eaLnBrk="1" hangingPunct="1">
                <a:spcBef>
                  <a:spcPct val="50000"/>
                </a:spcBef>
              </a:pPr>
              <a:r>
                <a:rPr lang="ru-RU" sz="1400" b="1" dirty="0"/>
                <a:t>Ограниченные возможности использования торговых тарифов</a:t>
              </a:r>
            </a:p>
          </p:txBody>
        </p:sp>
        <p:sp>
          <p:nvSpPr>
            <p:cNvPr id="23560" name="Text Box 8"/>
            <p:cNvSpPr txBox="1">
              <a:spLocks noChangeArrowheads="1"/>
            </p:cNvSpPr>
            <p:nvPr/>
          </p:nvSpPr>
          <p:spPr bwMode="auto">
            <a:xfrm>
              <a:off x="3150" y="2479"/>
              <a:ext cx="994" cy="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60067" tIns="30033" rIns="60067" bIns="30033">
              <a:spAutoFit/>
            </a:bodyPr>
            <a:lstStyle/>
            <a:p>
              <a:pPr defTabSz="600075" eaLnBrk="1" hangingPunct="1">
                <a:spcBef>
                  <a:spcPct val="50000"/>
                </a:spcBef>
              </a:pPr>
              <a:r>
                <a:rPr lang="ru-RU" sz="1400" b="1" dirty="0"/>
                <a:t>Разработка инструментария началась в конце 20.в</a:t>
              </a:r>
            </a:p>
          </p:txBody>
        </p:sp>
        <p:sp>
          <p:nvSpPr>
            <p:cNvPr id="112649" name="Text Box 9"/>
            <p:cNvSpPr txBox="1">
              <a:spLocks noChangeArrowheads="1"/>
            </p:cNvSpPr>
            <p:nvPr/>
          </p:nvSpPr>
          <p:spPr bwMode="auto">
            <a:xfrm>
              <a:off x="540" y="1775"/>
              <a:ext cx="87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gradFill rotWithShape="1">
                    <a:gsLst>
                      <a:gs pos="0">
                        <a:srgbClr val="0000FF"/>
                      </a:gs>
                      <a:gs pos="50000">
                        <a:schemeClr val="bg2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1" hangingPunct="1">
                <a:defRPr/>
              </a:pPr>
              <a:r>
                <a:rPr lang="ru-RU" sz="2000" b="1" dirty="0"/>
                <a:t>Факторы </a:t>
              </a:r>
            </a:p>
          </p:txBody>
        </p:sp>
        <p:sp>
          <p:nvSpPr>
            <p:cNvPr id="23562" name="AutoShape 10"/>
            <p:cNvSpPr>
              <a:spLocks noChangeArrowheads="1"/>
            </p:cNvSpPr>
            <p:nvPr/>
          </p:nvSpPr>
          <p:spPr bwMode="auto">
            <a:xfrm>
              <a:off x="1338" y="1763"/>
              <a:ext cx="552" cy="317"/>
            </a:xfrm>
            <a:prstGeom prst="notchedRightArrow">
              <a:avLst>
                <a:gd name="adj1" fmla="val 50000"/>
                <a:gd name="adj2" fmla="val 28707"/>
              </a:avLst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eaLnBrk="1" hangingPunct="1"/>
              <a:endParaRPr lang="ru-RU" sz="4000" b="1">
                <a:solidFill>
                  <a:schemeClr val="folHlink"/>
                </a:solidFill>
              </a:endParaRPr>
            </a:p>
          </p:txBody>
        </p:sp>
        <p:sp>
          <p:nvSpPr>
            <p:cNvPr id="23563" name="Text Box 11"/>
            <p:cNvSpPr txBox="1">
              <a:spLocks noChangeArrowheads="1"/>
            </p:cNvSpPr>
            <p:nvPr/>
          </p:nvSpPr>
          <p:spPr bwMode="auto">
            <a:xfrm>
              <a:off x="2311" y="1845"/>
              <a:ext cx="794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60067" tIns="30033" rIns="60067" bIns="30033">
              <a:spAutoFit/>
            </a:bodyPr>
            <a:lstStyle/>
            <a:p>
              <a:pPr algn="r" defTabSz="600075" eaLnBrk="1" hangingPunct="1">
                <a:spcBef>
                  <a:spcPct val="50000"/>
                </a:spcBef>
              </a:pPr>
              <a:r>
                <a:rPr lang="ru-RU" sz="1400" b="1" dirty="0"/>
                <a:t>Специфика услуги как товара</a:t>
              </a:r>
              <a:r>
                <a:rPr lang="ru-RU" sz="1600" b="1" dirty="0"/>
                <a:t> 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вал 15"/>
          <p:cNvSpPr/>
          <p:nvPr/>
        </p:nvSpPr>
        <p:spPr>
          <a:xfrm>
            <a:off x="357158" y="1714488"/>
            <a:ext cx="8501122" cy="428628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2800" b="1" i="1" dirty="0" smtClean="0"/>
              <a:t>Воздействие на торговлю услугами нетарифных методов</a:t>
            </a:r>
          </a:p>
        </p:txBody>
      </p:sp>
      <p:sp>
        <p:nvSpPr>
          <p:cNvPr id="24580" name="Oval 6"/>
          <p:cNvSpPr>
            <a:spLocks noChangeArrowheads="1"/>
          </p:cNvSpPr>
          <p:nvPr/>
        </p:nvSpPr>
        <p:spPr bwMode="auto">
          <a:xfrm>
            <a:off x="2555875" y="2708275"/>
            <a:ext cx="3960813" cy="216058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24581" name="Oval 7"/>
          <p:cNvSpPr>
            <a:spLocks noChangeArrowheads="1"/>
          </p:cNvSpPr>
          <p:nvPr/>
        </p:nvSpPr>
        <p:spPr bwMode="auto">
          <a:xfrm>
            <a:off x="3059113" y="2997200"/>
            <a:ext cx="2952750" cy="158432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endParaRPr lang="ru-RU"/>
          </a:p>
        </p:txBody>
      </p:sp>
      <p:sp>
        <p:nvSpPr>
          <p:cNvPr id="24582" name="Line 8"/>
          <p:cNvSpPr>
            <a:spLocks noChangeShapeType="1"/>
          </p:cNvSpPr>
          <p:nvPr/>
        </p:nvSpPr>
        <p:spPr bwMode="auto">
          <a:xfrm flipH="1">
            <a:off x="4571999" y="1714488"/>
            <a:ext cx="45719" cy="9937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4583" name="Line 10"/>
          <p:cNvSpPr>
            <a:spLocks noChangeShapeType="1"/>
          </p:cNvSpPr>
          <p:nvPr/>
        </p:nvSpPr>
        <p:spPr bwMode="auto">
          <a:xfrm flipH="1">
            <a:off x="2051050" y="4508500"/>
            <a:ext cx="1008063" cy="1008063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4584" name="Line 11"/>
          <p:cNvSpPr>
            <a:spLocks noChangeShapeType="1"/>
          </p:cNvSpPr>
          <p:nvPr/>
        </p:nvSpPr>
        <p:spPr bwMode="auto">
          <a:xfrm>
            <a:off x="6156325" y="4437063"/>
            <a:ext cx="1152525" cy="93662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4585" name="Line 13"/>
          <p:cNvSpPr>
            <a:spLocks noChangeShapeType="1"/>
          </p:cNvSpPr>
          <p:nvPr/>
        </p:nvSpPr>
        <p:spPr bwMode="auto">
          <a:xfrm flipH="1" flipV="1">
            <a:off x="3203575" y="2997200"/>
            <a:ext cx="215900" cy="2159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4586" name="Line 14"/>
          <p:cNvSpPr>
            <a:spLocks noChangeShapeType="1"/>
          </p:cNvSpPr>
          <p:nvPr/>
        </p:nvSpPr>
        <p:spPr bwMode="auto">
          <a:xfrm flipV="1">
            <a:off x="5580063" y="2997200"/>
            <a:ext cx="287337" cy="2159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4587" name="Line 15"/>
          <p:cNvSpPr>
            <a:spLocks noChangeShapeType="1"/>
          </p:cNvSpPr>
          <p:nvPr/>
        </p:nvSpPr>
        <p:spPr bwMode="auto">
          <a:xfrm>
            <a:off x="4572000" y="4581525"/>
            <a:ext cx="0" cy="287338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4588" name="Text Box 17"/>
          <p:cNvSpPr txBox="1">
            <a:spLocks noChangeArrowheads="1"/>
          </p:cNvSpPr>
          <p:nvPr/>
        </p:nvSpPr>
        <p:spPr bwMode="auto">
          <a:xfrm>
            <a:off x="3419475" y="3362926"/>
            <a:ext cx="223202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ru-RU" b="1" i="1" dirty="0"/>
              <a:t>Воздействуют на торговлю косвенно</a:t>
            </a:r>
          </a:p>
        </p:txBody>
      </p:sp>
      <p:sp>
        <p:nvSpPr>
          <p:cNvPr id="24589" name="Text Box 18"/>
          <p:cNvSpPr txBox="1">
            <a:spLocks noChangeArrowheads="1"/>
          </p:cNvSpPr>
          <p:nvPr/>
        </p:nvSpPr>
        <p:spPr bwMode="auto">
          <a:xfrm>
            <a:off x="571472" y="3143248"/>
            <a:ext cx="224312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>
            <a:spAutoFit/>
          </a:bodyPr>
          <a:lstStyle/>
          <a:p>
            <a:pPr eaLnBrk="1" hangingPunct="1"/>
            <a:r>
              <a:rPr lang="ru-RU" b="1" dirty="0"/>
              <a:t>Регулирование производства и потребления услуг</a:t>
            </a:r>
          </a:p>
        </p:txBody>
      </p:sp>
      <p:sp>
        <p:nvSpPr>
          <p:cNvPr id="24590" name="Text Box 19"/>
          <p:cNvSpPr txBox="1">
            <a:spLocks noChangeArrowheads="1"/>
          </p:cNvSpPr>
          <p:nvPr/>
        </p:nvSpPr>
        <p:spPr bwMode="auto">
          <a:xfrm>
            <a:off x="6572264" y="2928934"/>
            <a:ext cx="2016125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ru-RU" sz="1600" b="1" dirty="0"/>
              <a:t>Регулирование трансграничного перемещения их производителей и потребителей</a:t>
            </a:r>
          </a:p>
        </p:txBody>
      </p:sp>
      <p:sp>
        <p:nvSpPr>
          <p:cNvPr id="24591" name="Text Box 21"/>
          <p:cNvSpPr txBox="1">
            <a:spLocks noChangeArrowheads="1"/>
          </p:cNvSpPr>
          <p:nvPr/>
        </p:nvSpPr>
        <p:spPr bwMode="auto">
          <a:xfrm>
            <a:off x="3563938" y="4941888"/>
            <a:ext cx="2808287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ru-RU" b="1" dirty="0"/>
              <a:t>Регулирование инвестиций в инфраструктуру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Rectangle 28"/>
          <p:cNvSpPr>
            <a:spLocks noGrp="1" noChangeArrowheads="1"/>
          </p:cNvSpPr>
          <p:nvPr>
            <p:ph type="title"/>
          </p:nvPr>
        </p:nvSpPr>
        <p:spPr>
          <a:xfrm>
            <a:off x="700116" y="728650"/>
            <a:ext cx="8015288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800" b="1" dirty="0" smtClean="0"/>
              <a:t>Характер методов государственного регулирования международной торговли</a:t>
            </a:r>
          </a:p>
        </p:txBody>
      </p:sp>
      <p:graphicFrame>
        <p:nvGraphicFramePr>
          <p:cNvPr id="7" name="Схема 6"/>
          <p:cNvGraphicFramePr/>
          <p:nvPr/>
        </p:nvGraphicFramePr>
        <p:xfrm>
          <a:off x="571472" y="1571612"/>
          <a:ext cx="3566242" cy="4311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Схема 8"/>
          <p:cNvGraphicFramePr/>
          <p:nvPr/>
        </p:nvGraphicFramePr>
        <p:xfrm>
          <a:off x="4363343" y="1617680"/>
          <a:ext cx="3566243" cy="4311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800" b="1" i="1" dirty="0" smtClean="0"/>
              <a:t>Применение таможенных тарифов в торговле услугами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628775"/>
            <a:ext cx="7924800" cy="4419600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1042988" y="1557338"/>
            <a:ext cx="6913562" cy="9366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ru-RU" sz="3600" b="1" dirty="0">
                <a:solidFill>
                  <a:schemeClr val="tx1"/>
                </a:solidFill>
              </a:rPr>
              <a:t>Таможенный тариф</a:t>
            </a:r>
          </a:p>
        </p:txBody>
      </p:sp>
      <p:sp>
        <p:nvSpPr>
          <p:cNvPr id="25605" name="AutoShape 6"/>
          <p:cNvSpPr>
            <a:spLocks noChangeArrowheads="1"/>
          </p:cNvSpPr>
          <p:nvPr/>
        </p:nvSpPr>
        <p:spPr bwMode="auto">
          <a:xfrm>
            <a:off x="1042988" y="3284538"/>
            <a:ext cx="2087562" cy="19446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ru-RU" sz="1600" dirty="0">
                <a:solidFill>
                  <a:schemeClr val="tx1"/>
                </a:solidFill>
              </a:rPr>
              <a:t>При перемещении </a:t>
            </a:r>
          </a:p>
          <a:p>
            <a:pPr algn="ctr" eaLnBrk="1" hangingPunct="1"/>
            <a:r>
              <a:rPr lang="ru-RU" sz="1600" dirty="0">
                <a:solidFill>
                  <a:schemeClr val="tx1"/>
                </a:solidFill>
              </a:rPr>
              <a:t>через границу </a:t>
            </a:r>
          </a:p>
          <a:p>
            <a:pPr algn="ctr" eaLnBrk="1" hangingPunct="1"/>
            <a:r>
              <a:rPr lang="ru-RU" sz="1600" dirty="0">
                <a:solidFill>
                  <a:schemeClr val="tx1"/>
                </a:solidFill>
              </a:rPr>
              <a:t>уникального </a:t>
            </a:r>
          </a:p>
          <a:p>
            <a:pPr algn="ctr" eaLnBrk="1" hangingPunct="1"/>
            <a:r>
              <a:rPr lang="ru-RU" sz="1600" dirty="0">
                <a:solidFill>
                  <a:schemeClr val="tx1"/>
                </a:solidFill>
              </a:rPr>
              <a:t>оборудования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5606" name="AutoShape 7"/>
          <p:cNvSpPr>
            <a:spLocks noChangeArrowheads="1"/>
          </p:cNvSpPr>
          <p:nvPr/>
        </p:nvSpPr>
        <p:spPr bwMode="auto">
          <a:xfrm>
            <a:off x="3563938" y="3284538"/>
            <a:ext cx="2016125" cy="19446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1600" dirty="0">
                <a:solidFill>
                  <a:schemeClr val="tx1"/>
                </a:solidFill>
              </a:rPr>
              <a:t>При временном</a:t>
            </a:r>
          </a:p>
          <a:p>
            <a:pPr algn="ctr" eaLnBrk="1" hangingPunct="1"/>
            <a:r>
              <a:rPr lang="ru-RU" sz="1600" dirty="0">
                <a:solidFill>
                  <a:schemeClr val="tx1"/>
                </a:solidFill>
              </a:rPr>
              <a:t> ввозе</a:t>
            </a:r>
          </a:p>
          <a:p>
            <a:pPr algn="ctr" eaLnBrk="1" hangingPunct="1"/>
            <a:r>
              <a:rPr lang="ru-RU" sz="1600" dirty="0">
                <a:solidFill>
                  <a:schemeClr val="tx1"/>
                </a:solidFill>
              </a:rPr>
              <a:t> на таможенную </a:t>
            </a:r>
          </a:p>
          <a:p>
            <a:pPr algn="ctr" eaLnBrk="1" hangingPunct="1"/>
            <a:r>
              <a:rPr lang="ru-RU" sz="1600" dirty="0">
                <a:solidFill>
                  <a:schemeClr val="tx1"/>
                </a:solidFill>
              </a:rPr>
              <a:t>территорию</a:t>
            </a:r>
          </a:p>
          <a:p>
            <a:pPr algn="ctr" eaLnBrk="1" hangingPunct="1"/>
            <a:r>
              <a:rPr lang="ru-RU" sz="1600" dirty="0">
                <a:solidFill>
                  <a:schemeClr val="tx1"/>
                </a:solidFill>
              </a:rPr>
              <a:t> оборудования и </a:t>
            </a:r>
          </a:p>
          <a:p>
            <a:pPr algn="ctr" eaLnBrk="1" hangingPunct="1"/>
            <a:r>
              <a:rPr lang="ru-RU" sz="1600" dirty="0">
                <a:solidFill>
                  <a:schemeClr val="tx1"/>
                </a:solidFill>
              </a:rPr>
              <a:t>сопутствующих </a:t>
            </a:r>
          </a:p>
          <a:p>
            <a:pPr algn="ctr" eaLnBrk="1" hangingPunct="1"/>
            <a:r>
              <a:rPr lang="ru-RU" sz="1600" dirty="0">
                <a:solidFill>
                  <a:schemeClr val="tx1"/>
                </a:solidFill>
              </a:rPr>
              <a:t>товаров </a:t>
            </a:r>
          </a:p>
          <a:p>
            <a:pPr algn="ctr" eaLnBrk="1" hangingPunct="1"/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5607" name="AutoShape 8"/>
          <p:cNvSpPr>
            <a:spLocks noChangeArrowheads="1"/>
          </p:cNvSpPr>
          <p:nvPr/>
        </p:nvSpPr>
        <p:spPr bwMode="auto">
          <a:xfrm>
            <a:off x="6011863" y="3284538"/>
            <a:ext cx="1944687" cy="19446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ru-RU" sz="1600" dirty="0">
                <a:solidFill>
                  <a:schemeClr val="tx1"/>
                </a:solidFill>
              </a:rPr>
              <a:t>При торговле </a:t>
            </a:r>
          </a:p>
          <a:p>
            <a:pPr algn="ctr" eaLnBrk="1" hangingPunct="1"/>
            <a:r>
              <a:rPr lang="ru-RU" sz="1600" dirty="0">
                <a:solidFill>
                  <a:schemeClr val="tx1"/>
                </a:solidFill>
              </a:rPr>
              <a:t>овеществленными </a:t>
            </a:r>
          </a:p>
          <a:p>
            <a:pPr algn="ctr" eaLnBrk="1" hangingPunct="1"/>
            <a:r>
              <a:rPr lang="ru-RU" sz="1600" dirty="0">
                <a:solidFill>
                  <a:schemeClr val="tx1"/>
                </a:solidFill>
              </a:rPr>
              <a:t>результатами </a:t>
            </a:r>
          </a:p>
          <a:p>
            <a:pPr algn="ctr" eaLnBrk="1" hangingPunct="1"/>
            <a:r>
              <a:rPr lang="ru-RU" sz="1600" dirty="0">
                <a:solidFill>
                  <a:schemeClr val="tx1"/>
                </a:solidFill>
              </a:rPr>
              <a:t>деятельности </a:t>
            </a:r>
          </a:p>
          <a:p>
            <a:pPr algn="ctr" eaLnBrk="1" hangingPunct="1"/>
            <a:r>
              <a:rPr lang="ru-RU" sz="1600" dirty="0">
                <a:solidFill>
                  <a:schemeClr val="tx1"/>
                </a:solidFill>
              </a:rPr>
              <a:t>отраслей услуг </a:t>
            </a:r>
          </a:p>
        </p:txBody>
      </p:sp>
      <p:sp>
        <p:nvSpPr>
          <p:cNvPr id="25608" name="AutoShape 13"/>
          <p:cNvSpPr>
            <a:spLocks noChangeArrowheads="1"/>
          </p:cNvSpPr>
          <p:nvPr/>
        </p:nvSpPr>
        <p:spPr bwMode="auto">
          <a:xfrm>
            <a:off x="1835150" y="2565400"/>
            <a:ext cx="485775" cy="647700"/>
          </a:xfrm>
          <a:prstGeom prst="downArrow">
            <a:avLst>
              <a:gd name="adj1" fmla="val 50000"/>
              <a:gd name="adj2" fmla="val 33333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25609" name="AutoShape 14"/>
          <p:cNvSpPr>
            <a:spLocks noChangeArrowheads="1"/>
          </p:cNvSpPr>
          <p:nvPr/>
        </p:nvSpPr>
        <p:spPr bwMode="auto">
          <a:xfrm>
            <a:off x="4284663" y="2565400"/>
            <a:ext cx="485775" cy="647700"/>
          </a:xfrm>
          <a:prstGeom prst="downArrow">
            <a:avLst>
              <a:gd name="adj1" fmla="val 50000"/>
              <a:gd name="adj2" fmla="val 33333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25610" name="AutoShape 15"/>
          <p:cNvSpPr>
            <a:spLocks noChangeArrowheads="1"/>
          </p:cNvSpPr>
          <p:nvPr/>
        </p:nvSpPr>
        <p:spPr bwMode="auto">
          <a:xfrm>
            <a:off x="6804025" y="2565400"/>
            <a:ext cx="485775" cy="647700"/>
          </a:xfrm>
          <a:prstGeom prst="downArrow">
            <a:avLst>
              <a:gd name="adj1" fmla="val 50000"/>
              <a:gd name="adj2" fmla="val 33333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b="1" i="1" dirty="0" smtClean="0"/>
              <a:t>Типичные ограничения доступа на рынок, используемые в ГАТС. Ограничение: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800" dirty="0" smtClean="0"/>
              <a:t>числа поставщиков услуг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/>
              <a:t>общей стоимости сделок по услугам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/>
              <a:t>общего числа операций с услугами 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/>
              <a:t>общего числа физический, занятых в сфере услуг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/>
              <a:t>числа и квалификации физических лиц, которые могут быть наняты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/>
              <a:t>формы образования юридического лица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/>
              <a:t>на участие иностранного капитала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/>
              <a:t>общего объема инвестиций</a:t>
            </a:r>
          </a:p>
          <a:p>
            <a:pPr eaLnBrk="1" hangingPunct="1">
              <a:lnSpc>
                <a:spcPct val="80000"/>
              </a:lnSpc>
            </a:pPr>
            <a:endParaRPr lang="ru-RU" sz="2800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000" b="1" i="1" dirty="0" smtClean="0"/>
              <a:t>В организации экспорта – импорта услуг методы нетарифного регулирования применяются в большей степени, поскольку лучше учитывают специфику услуги как товара.</a:t>
            </a:r>
          </a:p>
        </p:txBody>
      </p:sp>
      <p:sp>
        <p:nvSpPr>
          <p:cNvPr id="27652" name="AutoShape 7"/>
          <p:cNvSpPr>
            <a:spLocks noChangeArrowheads="1"/>
          </p:cNvSpPr>
          <p:nvPr/>
        </p:nvSpPr>
        <p:spPr bwMode="auto">
          <a:xfrm>
            <a:off x="971550" y="4652963"/>
            <a:ext cx="7632700" cy="93662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ru-RU" sz="1600" dirty="0">
                <a:solidFill>
                  <a:schemeClr val="bg1"/>
                </a:solidFill>
                <a:latin typeface="+mj-lt"/>
              </a:rPr>
              <a:t>На практике регулирование со стороны  государства</a:t>
            </a:r>
          </a:p>
          <a:p>
            <a:pPr algn="ctr" eaLnBrk="1" hangingPunct="1"/>
            <a:r>
              <a:rPr lang="ru-RU" sz="1600" dirty="0">
                <a:solidFill>
                  <a:schemeClr val="bg1"/>
                </a:solidFill>
                <a:latin typeface="+mj-lt"/>
              </a:rPr>
              <a:t> торговли услугами приобретает</a:t>
            </a:r>
          </a:p>
          <a:p>
            <a:pPr algn="ctr" eaLnBrk="1" hangingPunct="1"/>
            <a:r>
              <a:rPr lang="ru-RU" sz="1600" dirty="0">
                <a:solidFill>
                  <a:schemeClr val="bg1"/>
                </a:solidFill>
                <a:latin typeface="+mj-lt"/>
              </a:rPr>
              <a:t> форму количественных ограничений</a:t>
            </a:r>
          </a:p>
        </p:txBody>
      </p:sp>
      <p:sp>
        <p:nvSpPr>
          <p:cNvPr id="27653" name="Rectangle 37"/>
          <p:cNvSpPr>
            <a:spLocks noChangeArrowheads="1"/>
          </p:cNvSpPr>
          <p:nvPr/>
        </p:nvSpPr>
        <p:spPr bwMode="auto">
          <a:xfrm>
            <a:off x="1116013" y="1916113"/>
            <a:ext cx="1152525" cy="25923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Ограничения </a:t>
            </a:r>
          </a:p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на торговлю </a:t>
            </a:r>
          </a:p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услугами</a:t>
            </a:r>
          </a:p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 путем </a:t>
            </a:r>
          </a:p>
          <a:p>
            <a:pPr algn="ctr" eaLnBrk="1" hangingPunct="1"/>
            <a:r>
              <a:rPr lang="ru-RU" sz="1400" dirty="0" err="1">
                <a:solidFill>
                  <a:schemeClr val="tx1"/>
                </a:solidFill>
                <a:latin typeface="+mj-lt"/>
              </a:rPr>
              <a:t>законода</a:t>
            </a:r>
            <a:r>
              <a:rPr lang="ru-RU" sz="1400" dirty="0">
                <a:solidFill>
                  <a:schemeClr val="tx1"/>
                </a:solidFill>
                <a:latin typeface="+mj-lt"/>
              </a:rPr>
              <a:t>-</a:t>
            </a:r>
          </a:p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тельного </a:t>
            </a:r>
          </a:p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запрещения </a:t>
            </a:r>
          </a:p>
        </p:txBody>
      </p:sp>
      <p:sp>
        <p:nvSpPr>
          <p:cNvPr id="27654" name="Rectangle 38"/>
          <p:cNvSpPr>
            <a:spLocks noChangeArrowheads="1"/>
          </p:cNvSpPr>
          <p:nvPr/>
        </p:nvSpPr>
        <p:spPr bwMode="auto">
          <a:xfrm>
            <a:off x="2339975" y="1916113"/>
            <a:ext cx="1079500" cy="25923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Введение </a:t>
            </a:r>
          </a:p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временных </a:t>
            </a:r>
          </a:p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квот на </a:t>
            </a:r>
          </a:p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импорт </a:t>
            </a:r>
          </a:p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услуг </a:t>
            </a:r>
          </a:p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(время в </a:t>
            </a:r>
          </a:p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эфире)</a:t>
            </a:r>
          </a:p>
        </p:txBody>
      </p:sp>
      <p:sp>
        <p:nvSpPr>
          <p:cNvPr id="27655" name="Rectangle 39"/>
          <p:cNvSpPr>
            <a:spLocks noChangeArrowheads="1"/>
          </p:cNvSpPr>
          <p:nvPr/>
        </p:nvSpPr>
        <p:spPr bwMode="auto">
          <a:xfrm>
            <a:off x="3492500" y="1916113"/>
            <a:ext cx="1223963" cy="25939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Ограничение </a:t>
            </a:r>
          </a:p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создания на </a:t>
            </a:r>
          </a:p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внутреннем </a:t>
            </a:r>
          </a:p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рынке</a:t>
            </a:r>
          </a:p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 филиалов</a:t>
            </a:r>
          </a:p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 иностранных </a:t>
            </a:r>
          </a:p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компаний </a:t>
            </a:r>
          </a:p>
        </p:txBody>
      </p:sp>
      <p:sp>
        <p:nvSpPr>
          <p:cNvPr id="27656" name="Rectangle 40"/>
          <p:cNvSpPr>
            <a:spLocks noChangeArrowheads="1"/>
          </p:cNvSpPr>
          <p:nvPr/>
        </p:nvSpPr>
        <p:spPr bwMode="auto">
          <a:xfrm>
            <a:off x="4787900" y="1916113"/>
            <a:ext cx="1079500" cy="25923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Ограничения </a:t>
            </a:r>
          </a:p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на приезд </a:t>
            </a:r>
          </a:p>
          <a:p>
            <a:pPr algn="ctr" eaLnBrk="1" hangingPunct="1"/>
            <a:r>
              <a:rPr lang="ru-RU" sz="1400" dirty="0" err="1">
                <a:solidFill>
                  <a:schemeClr val="tx1"/>
                </a:solidFill>
                <a:latin typeface="+mj-lt"/>
              </a:rPr>
              <a:t>произво</a:t>
            </a:r>
            <a:r>
              <a:rPr lang="ru-RU" sz="1400" dirty="0">
                <a:solidFill>
                  <a:schemeClr val="tx1"/>
                </a:solidFill>
                <a:latin typeface="+mj-lt"/>
              </a:rPr>
              <a:t>-</a:t>
            </a:r>
          </a:p>
          <a:p>
            <a:pPr algn="ctr" eaLnBrk="1" hangingPunct="1"/>
            <a:r>
              <a:rPr lang="ru-RU" sz="1400" dirty="0" err="1">
                <a:solidFill>
                  <a:schemeClr val="tx1"/>
                </a:solidFill>
                <a:latin typeface="+mj-lt"/>
              </a:rPr>
              <a:t>дителей</a:t>
            </a:r>
            <a:r>
              <a:rPr lang="ru-RU" sz="1400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algn="ctr" eaLnBrk="1" hangingPunct="1"/>
            <a:r>
              <a:rPr lang="ru-RU" sz="1400" dirty="0">
                <a:solidFill>
                  <a:schemeClr val="tx1"/>
                </a:solidFill>
                <a:latin typeface="+mj-lt"/>
              </a:rPr>
              <a:t>услуг </a:t>
            </a:r>
          </a:p>
        </p:txBody>
      </p:sp>
      <p:sp>
        <p:nvSpPr>
          <p:cNvPr id="27657" name="Rectangle 41"/>
          <p:cNvSpPr>
            <a:spLocks noChangeArrowheads="1"/>
          </p:cNvSpPr>
          <p:nvPr/>
        </p:nvSpPr>
        <p:spPr bwMode="auto">
          <a:xfrm>
            <a:off x="5940425" y="1916113"/>
            <a:ext cx="1079500" cy="25923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ru-RU" sz="1200" dirty="0">
                <a:solidFill>
                  <a:schemeClr val="tx1"/>
                </a:solidFill>
                <a:latin typeface="+mj-lt"/>
              </a:rPr>
              <a:t>Ограничение </a:t>
            </a:r>
          </a:p>
          <a:p>
            <a:pPr algn="ctr" eaLnBrk="1" hangingPunct="1"/>
            <a:r>
              <a:rPr lang="ru-RU" sz="1200" dirty="0">
                <a:solidFill>
                  <a:schemeClr val="tx1"/>
                </a:solidFill>
                <a:latin typeface="+mj-lt"/>
              </a:rPr>
              <a:t>на </a:t>
            </a:r>
            <a:r>
              <a:rPr lang="ru-RU" sz="1200" dirty="0" err="1" smtClean="0">
                <a:solidFill>
                  <a:schemeClr val="tx1"/>
                </a:solidFill>
                <a:latin typeface="+mj-lt"/>
              </a:rPr>
              <a:t>передви</a:t>
            </a:r>
            <a:r>
              <a:rPr lang="ru-RU" sz="1200" dirty="0" smtClean="0">
                <a:solidFill>
                  <a:schemeClr val="tx1"/>
                </a:solidFill>
                <a:latin typeface="+mj-lt"/>
              </a:rPr>
              <a:t>-</a:t>
            </a:r>
            <a:endParaRPr lang="ru-RU" sz="1200" dirty="0">
              <a:solidFill>
                <a:schemeClr val="tx1"/>
              </a:solidFill>
              <a:latin typeface="+mj-lt"/>
            </a:endParaRPr>
          </a:p>
          <a:p>
            <a:pPr algn="ctr" eaLnBrk="1" hangingPunct="1"/>
            <a:r>
              <a:rPr lang="ru-RU" sz="1200" dirty="0" err="1">
                <a:solidFill>
                  <a:schemeClr val="tx1"/>
                </a:solidFill>
                <a:latin typeface="+mj-lt"/>
              </a:rPr>
              <a:t>жение</a:t>
            </a:r>
            <a:r>
              <a:rPr lang="ru-RU" sz="1200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algn="ctr" eaLnBrk="1" hangingPunct="1"/>
            <a:r>
              <a:rPr lang="ru-RU" sz="1200" dirty="0">
                <a:solidFill>
                  <a:schemeClr val="tx1"/>
                </a:solidFill>
                <a:latin typeface="+mj-lt"/>
              </a:rPr>
              <a:t>потребителей </a:t>
            </a:r>
          </a:p>
          <a:p>
            <a:pPr algn="ctr" eaLnBrk="1" hangingPunct="1"/>
            <a:r>
              <a:rPr lang="ru-RU" sz="1200" dirty="0">
                <a:solidFill>
                  <a:schemeClr val="tx1"/>
                </a:solidFill>
                <a:latin typeface="+mj-lt"/>
              </a:rPr>
              <a:t>услуг </a:t>
            </a:r>
          </a:p>
          <a:p>
            <a:pPr algn="ctr" eaLnBrk="1" hangingPunct="1"/>
            <a:r>
              <a:rPr lang="ru-RU" sz="900" dirty="0">
                <a:solidFill>
                  <a:schemeClr val="tx1"/>
                </a:solidFill>
                <a:latin typeface="+mj-lt"/>
              </a:rPr>
              <a:t>(например, </a:t>
            </a:r>
          </a:p>
          <a:p>
            <a:pPr algn="ctr" eaLnBrk="1" hangingPunct="1"/>
            <a:r>
              <a:rPr lang="ru-RU" sz="900" dirty="0" err="1">
                <a:solidFill>
                  <a:schemeClr val="tx1"/>
                </a:solidFill>
                <a:latin typeface="+mj-lt"/>
              </a:rPr>
              <a:t>лимитиро</a:t>
            </a:r>
            <a:r>
              <a:rPr lang="ru-RU" sz="900" dirty="0">
                <a:solidFill>
                  <a:schemeClr val="tx1"/>
                </a:solidFill>
                <a:latin typeface="+mj-lt"/>
              </a:rPr>
              <a:t>-</a:t>
            </a:r>
          </a:p>
          <a:p>
            <a:pPr algn="ctr" eaLnBrk="1" hangingPunct="1"/>
            <a:r>
              <a:rPr lang="ru-RU" sz="900" dirty="0" err="1">
                <a:solidFill>
                  <a:schemeClr val="tx1"/>
                </a:solidFill>
                <a:latin typeface="+mj-lt"/>
              </a:rPr>
              <a:t>вание</a:t>
            </a:r>
            <a:r>
              <a:rPr lang="ru-RU" sz="900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algn="ctr" eaLnBrk="1" hangingPunct="1"/>
            <a:r>
              <a:rPr lang="ru-RU" sz="900" dirty="0">
                <a:solidFill>
                  <a:schemeClr val="tx1"/>
                </a:solidFill>
                <a:latin typeface="+mj-lt"/>
              </a:rPr>
              <a:t>туристических </a:t>
            </a:r>
          </a:p>
          <a:p>
            <a:pPr algn="ctr" eaLnBrk="1" hangingPunct="1"/>
            <a:r>
              <a:rPr lang="ru-RU" sz="900" dirty="0">
                <a:solidFill>
                  <a:schemeClr val="tx1"/>
                </a:solidFill>
                <a:latin typeface="+mj-lt"/>
              </a:rPr>
              <a:t>виз </a:t>
            </a:r>
          </a:p>
        </p:txBody>
      </p:sp>
      <p:sp>
        <p:nvSpPr>
          <p:cNvPr id="27658" name="Rectangle 42"/>
          <p:cNvSpPr>
            <a:spLocks noChangeArrowheads="1"/>
          </p:cNvSpPr>
          <p:nvPr/>
        </p:nvSpPr>
        <p:spPr bwMode="auto">
          <a:xfrm>
            <a:off x="7092950" y="1916113"/>
            <a:ext cx="1150938" cy="25923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ru-RU" sz="1200" dirty="0">
                <a:solidFill>
                  <a:schemeClr val="tx1"/>
                </a:solidFill>
                <a:latin typeface="+mj-lt"/>
              </a:rPr>
              <a:t>Введение  </a:t>
            </a:r>
          </a:p>
          <a:p>
            <a:pPr algn="ctr" eaLnBrk="1" hangingPunct="1"/>
            <a:r>
              <a:rPr lang="ru-RU" sz="1200" dirty="0">
                <a:solidFill>
                  <a:schemeClr val="tx1"/>
                </a:solidFill>
                <a:latin typeface="+mj-lt"/>
              </a:rPr>
              <a:t>разного </a:t>
            </a:r>
          </a:p>
          <a:p>
            <a:pPr algn="ctr" eaLnBrk="1" hangingPunct="1"/>
            <a:r>
              <a:rPr lang="ru-RU" sz="1200" dirty="0">
                <a:solidFill>
                  <a:schemeClr val="tx1"/>
                </a:solidFill>
                <a:latin typeface="+mj-lt"/>
              </a:rPr>
              <a:t>правового </a:t>
            </a:r>
          </a:p>
          <a:p>
            <a:pPr algn="ctr" eaLnBrk="1" hangingPunct="1"/>
            <a:r>
              <a:rPr lang="ru-RU" sz="1200" dirty="0" err="1">
                <a:solidFill>
                  <a:schemeClr val="tx1"/>
                </a:solidFill>
                <a:latin typeface="+mj-lt"/>
              </a:rPr>
              <a:t>регулиро</a:t>
            </a:r>
            <a:r>
              <a:rPr lang="ru-RU" sz="1200" dirty="0">
                <a:solidFill>
                  <a:schemeClr val="tx1"/>
                </a:solidFill>
                <a:latin typeface="+mj-lt"/>
              </a:rPr>
              <a:t>-</a:t>
            </a:r>
          </a:p>
          <a:p>
            <a:pPr algn="ctr" eaLnBrk="1" hangingPunct="1"/>
            <a:r>
              <a:rPr lang="ru-RU" sz="1200" dirty="0" err="1">
                <a:solidFill>
                  <a:schemeClr val="tx1"/>
                </a:solidFill>
                <a:latin typeface="+mj-lt"/>
              </a:rPr>
              <a:t>вания</a:t>
            </a:r>
            <a:r>
              <a:rPr lang="ru-RU" sz="1200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algn="ctr" eaLnBrk="1" hangingPunct="1"/>
            <a:r>
              <a:rPr lang="ru-RU" sz="1200" dirty="0">
                <a:solidFill>
                  <a:schemeClr val="tx1"/>
                </a:solidFill>
                <a:latin typeface="+mj-lt"/>
              </a:rPr>
              <a:t>одних и </a:t>
            </a:r>
          </a:p>
          <a:p>
            <a:pPr algn="ctr" eaLnBrk="1" hangingPunct="1"/>
            <a:r>
              <a:rPr lang="ru-RU" sz="1200" dirty="0">
                <a:solidFill>
                  <a:schemeClr val="tx1"/>
                </a:solidFill>
                <a:latin typeface="+mj-lt"/>
              </a:rPr>
              <a:t>тех же </a:t>
            </a:r>
          </a:p>
          <a:p>
            <a:pPr algn="ctr" eaLnBrk="1" hangingPunct="1"/>
            <a:r>
              <a:rPr lang="ru-RU" sz="1200" dirty="0">
                <a:solidFill>
                  <a:schemeClr val="tx1"/>
                </a:solidFill>
                <a:latin typeface="+mj-lt"/>
              </a:rPr>
              <a:t>операций </a:t>
            </a:r>
          </a:p>
          <a:p>
            <a:pPr algn="ctr" eaLnBrk="1" hangingPunct="1"/>
            <a:r>
              <a:rPr lang="ru-RU" sz="1200" dirty="0">
                <a:solidFill>
                  <a:schemeClr val="tx1"/>
                </a:solidFill>
                <a:latin typeface="+mj-lt"/>
              </a:rPr>
              <a:t>для резидентов</a:t>
            </a:r>
          </a:p>
          <a:p>
            <a:pPr algn="ctr" eaLnBrk="1" hangingPunct="1"/>
            <a:r>
              <a:rPr lang="ru-RU" sz="1200" dirty="0">
                <a:solidFill>
                  <a:schemeClr val="tx1"/>
                </a:solidFill>
                <a:latin typeface="+mj-lt"/>
              </a:rPr>
              <a:t> и нерезидентов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3800" b="1" i="1" dirty="0" smtClean="0"/>
              <a:t>Способы регулирования трансграничной торговли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Ограничение доли иностранных услуг, разрешенных к потреблению на внутреннем рынке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Ограничение количества продуктов, воплощающих услугу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Ограничение суммы иностранной валюты, разрешенный к расходованию в стране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Дифференциация тарифов, налогов, цен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Правила доступа к национальной инфраструктуре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842994" y="571488"/>
            <a:ext cx="8229600" cy="1143000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lang="ru-RU" sz="3200" b="1" i="1" dirty="0" smtClean="0">
                <a:solidFill>
                  <a:schemeClr val="tx1"/>
                </a:solidFill>
              </a:rPr>
              <a:t>Способы регулирования </a:t>
            </a:r>
            <a:br>
              <a:rPr lang="ru-RU" sz="3200" b="1" i="1" dirty="0" smtClean="0">
                <a:solidFill>
                  <a:schemeClr val="tx1"/>
                </a:solidFill>
              </a:rPr>
            </a:br>
            <a:r>
              <a:rPr lang="ru-RU" sz="3200" b="1" i="1" dirty="0" smtClean="0">
                <a:solidFill>
                  <a:schemeClr val="tx1"/>
                </a:solidFill>
              </a:rPr>
              <a:t>Потребления за границей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827088" y="1844675"/>
            <a:ext cx="6985000" cy="6477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ru-RU" sz="2000" b="1" dirty="0">
                <a:solidFill>
                  <a:schemeClr val="tx1"/>
                </a:solidFill>
              </a:rPr>
              <a:t>Средства, ограничивающие</a:t>
            </a:r>
          </a:p>
          <a:p>
            <a:pPr algn="ctr" eaLnBrk="1" hangingPunct="1"/>
            <a:r>
              <a:rPr lang="ru-RU" sz="2000" b="1" dirty="0">
                <a:solidFill>
                  <a:schemeClr val="tx1"/>
                </a:solidFill>
              </a:rPr>
              <a:t> возможность потребителя покидать свою страну</a:t>
            </a:r>
          </a:p>
        </p:txBody>
      </p:sp>
      <p:sp>
        <p:nvSpPr>
          <p:cNvPr id="29701" name="AutoShape 6"/>
          <p:cNvSpPr>
            <a:spLocks noChangeArrowheads="1"/>
          </p:cNvSpPr>
          <p:nvPr/>
        </p:nvSpPr>
        <p:spPr bwMode="auto">
          <a:xfrm>
            <a:off x="900113" y="2781300"/>
            <a:ext cx="3384550" cy="100806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Сложность оформления </a:t>
            </a:r>
          </a:p>
          <a:p>
            <a:pPr algn="ctr" eaLnBrk="1" hangingPunct="1"/>
            <a:r>
              <a:rPr lang="ru-RU" sz="1600" b="1" dirty="0" smtClean="0">
                <a:solidFill>
                  <a:schemeClr val="tx1"/>
                </a:solidFill>
              </a:rPr>
              <a:t>документов </a:t>
            </a:r>
            <a:r>
              <a:rPr lang="ru-RU" sz="1600" b="1" dirty="0">
                <a:solidFill>
                  <a:schemeClr val="tx1"/>
                </a:solidFill>
              </a:rPr>
              <a:t>для выезда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(паспорт, страховка,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медицинские сертификаты)</a:t>
            </a:r>
          </a:p>
        </p:txBody>
      </p:sp>
      <p:sp>
        <p:nvSpPr>
          <p:cNvPr id="29702" name="AutoShape 12"/>
          <p:cNvSpPr>
            <a:spLocks noChangeArrowheads="1"/>
          </p:cNvSpPr>
          <p:nvPr/>
        </p:nvSpPr>
        <p:spPr bwMode="auto">
          <a:xfrm>
            <a:off x="4500563" y="2781300"/>
            <a:ext cx="3384550" cy="100806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Лицензирование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вывоза товаров,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ограничение вывоза товаров</a:t>
            </a:r>
          </a:p>
        </p:txBody>
      </p:sp>
      <p:sp>
        <p:nvSpPr>
          <p:cNvPr id="29703" name="AutoShape 15"/>
          <p:cNvSpPr>
            <a:spLocks noChangeArrowheads="1"/>
          </p:cNvSpPr>
          <p:nvPr/>
        </p:nvSpPr>
        <p:spPr bwMode="auto">
          <a:xfrm>
            <a:off x="900113" y="4076700"/>
            <a:ext cx="2065337" cy="79216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Усложнение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оформления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въездных виз</a:t>
            </a:r>
          </a:p>
        </p:txBody>
      </p:sp>
      <p:sp>
        <p:nvSpPr>
          <p:cNvPr id="29704" name="Rectangle 16"/>
          <p:cNvSpPr>
            <a:spLocks noChangeArrowheads="1"/>
          </p:cNvSpPr>
          <p:nvPr/>
        </p:nvSpPr>
        <p:spPr bwMode="auto">
          <a:xfrm>
            <a:off x="971550" y="5229225"/>
            <a:ext cx="6913563" cy="7699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ru-RU" sz="2000" b="1" dirty="0">
                <a:solidFill>
                  <a:schemeClr val="tx1"/>
                </a:solidFill>
              </a:rPr>
              <a:t>Средства, ограничивающие</a:t>
            </a:r>
          </a:p>
          <a:p>
            <a:pPr algn="ctr" eaLnBrk="1" hangingPunct="1"/>
            <a:r>
              <a:rPr lang="ru-RU" sz="2000" b="1" dirty="0">
                <a:solidFill>
                  <a:schemeClr val="tx1"/>
                </a:solidFill>
              </a:rPr>
              <a:t> возможность потребителя въехать в другую страну</a:t>
            </a:r>
          </a:p>
        </p:txBody>
      </p:sp>
      <p:sp>
        <p:nvSpPr>
          <p:cNvPr id="29705" name="AutoShape 17"/>
          <p:cNvSpPr>
            <a:spLocks noChangeArrowheads="1"/>
          </p:cNvSpPr>
          <p:nvPr/>
        </p:nvSpPr>
        <p:spPr bwMode="auto">
          <a:xfrm>
            <a:off x="3276600" y="4076700"/>
            <a:ext cx="2065338" cy="79216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Сложности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получения </a:t>
            </a:r>
          </a:p>
          <a:p>
            <a:pPr algn="ctr" eaLnBrk="1" hangingPunct="1"/>
            <a:r>
              <a:rPr lang="ru-RU" sz="1600" b="1" dirty="0">
                <a:solidFill>
                  <a:schemeClr val="tx1"/>
                </a:solidFill>
              </a:rPr>
              <a:t>вида на жительство</a:t>
            </a:r>
          </a:p>
        </p:txBody>
      </p:sp>
      <p:sp>
        <p:nvSpPr>
          <p:cNvPr id="29706" name="AutoShape 18"/>
          <p:cNvSpPr>
            <a:spLocks noChangeArrowheads="1"/>
          </p:cNvSpPr>
          <p:nvPr/>
        </p:nvSpPr>
        <p:spPr bwMode="auto">
          <a:xfrm>
            <a:off x="5795963" y="4076700"/>
            <a:ext cx="2065337" cy="79216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ru-RU" sz="1400" b="1" dirty="0">
                <a:solidFill>
                  <a:schemeClr val="tx1"/>
                </a:solidFill>
              </a:rPr>
              <a:t>Необходимость </a:t>
            </a:r>
          </a:p>
          <a:p>
            <a:pPr algn="ctr" eaLnBrk="1" hangingPunct="1"/>
            <a:r>
              <a:rPr lang="ru-RU" sz="1400" b="1" dirty="0">
                <a:solidFill>
                  <a:schemeClr val="tx1"/>
                </a:solidFill>
              </a:rPr>
              <a:t>подтверждения </a:t>
            </a:r>
          </a:p>
          <a:p>
            <a:pPr algn="ctr" eaLnBrk="1" hangingPunct="1"/>
            <a:r>
              <a:rPr lang="ru-RU" sz="1400" b="1" dirty="0">
                <a:solidFill>
                  <a:schemeClr val="tx1"/>
                </a:solidFill>
              </a:rPr>
              <a:t>финансовой </a:t>
            </a:r>
          </a:p>
          <a:p>
            <a:pPr algn="ctr" eaLnBrk="1" hangingPunct="1"/>
            <a:r>
              <a:rPr lang="ru-RU" sz="1400" b="1" dirty="0">
                <a:solidFill>
                  <a:schemeClr val="tx1"/>
                </a:solidFill>
              </a:rPr>
              <a:t>состоятельности</a:t>
            </a:r>
          </a:p>
        </p:txBody>
      </p:sp>
      <p:sp>
        <p:nvSpPr>
          <p:cNvPr id="29707" name="Line 25"/>
          <p:cNvSpPr>
            <a:spLocks noChangeShapeType="1"/>
          </p:cNvSpPr>
          <p:nvPr/>
        </p:nvSpPr>
        <p:spPr bwMode="auto">
          <a:xfrm>
            <a:off x="2555875" y="2492375"/>
            <a:ext cx="0" cy="28892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9708" name="Line 28"/>
          <p:cNvSpPr>
            <a:spLocks noChangeShapeType="1"/>
          </p:cNvSpPr>
          <p:nvPr/>
        </p:nvSpPr>
        <p:spPr bwMode="auto">
          <a:xfrm>
            <a:off x="6084888" y="2492375"/>
            <a:ext cx="0" cy="28892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9709" name="Line 29"/>
          <p:cNvSpPr>
            <a:spLocks noChangeShapeType="1"/>
          </p:cNvSpPr>
          <p:nvPr/>
        </p:nvSpPr>
        <p:spPr bwMode="auto">
          <a:xfrm flipV="1">
            <a:off x="1979613" y="4868863"/>
            <a:ext cx="0" cy="36036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9710" name="Line 30"/>
          <p:cNvSpPr>
            <a:spLocks noChangeShapeType="1"/>
          </p:cNvSpPr>
          <p:nvPr/>
        </p:nvSpPr>
        <p:spPr bwMode="auto">
          <a:xfrm flipV="1">
            <a:off x="4284663" y="4868863"/>
            <a:ext cx="0" cy="36036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9711" name="Line 31"/>
          <p:cNvSpPr>
            <a:spLocks noChangeShapeType="1"/>
          </p:cNvSpPr>
          <p:nvPr/>
        </p:nvSpPr>
        <p:spPr bwMode="auto">
          <a:xfrm flipV="1">
            <a:off x="6804025" y="4868863"/>
            <a:ext cx="0" cy="36036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9713" name="Line 34"/>
          <p:cNvSpPr>
            <a:spLocks noChangeShapeType="1"/>
          </p:cNvSpPr>
          <p:nvPr/>
        </p:nvSpPr>
        <p:spPr bwMode="auto">
          <a:xfrm flipV="1">
            <a:off x="1908175" y="3789363"/>
            <a:ext cx="3024188" cy="287337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9715" name="Line 36"/>
          <p:cNvSpPr>
            <a:spLocks noChangeShapeType="1"/>
          </p:cNvSpPr>
          <p:nvPr/>
        </p:nvSpPr>
        <p:spPr bwMode="auto">
          <a:xfrm flipH="1" flipV="1">
            <a:off x="3779838" y="3789363"/>
            <a:ext cx="3384550" cy="287337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9716" name="Line 37"/>
          <p:cNvSpPr>
            <a:spLocks noChangeShapeType="1"/>
          </p:cNvSpPr>
          <p:nvPr/>
        </p:nvSpPr>
        <p:spPr bwMode="auto">
          <a:xfrm flipV="1">
            <a:off x="3419474" y="3714752"/>
            <a:ext cx="9517" cy="433386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2" name="Line 37"/>
          <p:cNvSpPr>
            <a:spLocks noChangeShapeType="1"/>
          </p:cNvSpPr>
          <p:nvPr/>
        </p:nvSpPr>
        <p:spPr bwMode="auto">
          <a:xfrm flipV="1">
            <a:off x="7572396" y="3714752"/>
            <a:ext cx="9517" cy="433386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3" name="Line 37"/>
          <p:cNvSpPr>
            <a:spLocks noChangeShapeType="1"/>
          </p:cNvSpPr>
          <p:nvPr/>
        </p:nvSpPr>
        <p:spPr bwMode="auto">
          <a:xfrm flipV="1">
            <a:off x="5143504" y="3714752"/>
            <a:ext cx="9517" cy="433386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4" name="Line 37"/>
          <p:cNvSpPr>
            <a:spLocks noChangeShapeType="1"/>
          </p:cNvSpPr>
          <p:nvPr/>
        </p:nvSpPr>
        <p:spPr bwMode="auto">
          <a:xfrm flipV="1">
            <a:off x="1785918" y="3714752"/>
            <a:ext cx="9517" cy="433386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842994" y="500042"/>
            <a:ext cx="8229600" cy="1143000"/>
          </a:xfrm>
        </p:spPr>
        <p:txBody>
          <a:bodyPr/>
          <a:lstStyle/>
          <a:p>
            <a:pPr eaLnBrk="1" hangingPunct="1"/>
            <a:r>
              <a:rPr lang="ru-RU" sz="3200" b="1" i="1" dirty="0" smtClean="0"/>
              <a:t>Способы регулирования </a:t>
            </a:r>
            <a:br>
              <a:rPr lang="ru-RU" sz="3200" b="1" i="1" dirty="0" smtClean="0"/>
            </a:br>
            <a:r>
              <a:rPr lang="ru-RU" sz="3200" b="1" i="1" dirty="0" smtClean="0"/>
              <a:t>Потребления за границей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628775"/>
            <a:ext cx="7924800" cy="4419600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900113" y="1700213"/>
            <a:ext cx="7559675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971550" y="2852738"/>
            <a:ext cx="3384550" cy="9366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/>
              <a:t>Ограничения валюты, </a:t>
            </a:r>
          </a:p>
          <a:p>
            <a:pPr algn="ctr"/>
            <a:r>
              <a:rPr lang="ru-RU"/>
              <a:t>разрешенной к вывозу</a:t>
            </a:r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1042988" y="4005263"/>
            <a:ext cx="3384550" cy="9366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dirty="0"/>
              <a:t>Ограничения на приобретение </a:t>
            </a:r>
          </a:p>
          <a:p>
            <a:pPr algn="ctr"/>
            <a:r>
              <a:rPr lang="ru-RU" dirty="0"/>
              <a:t>собственности </a:t>
            </a:r>
          </a:p>
          <a:p>
            <a:pPr algn="ctr"/>
            <a:r>
              <a:rPr lang="ru-RU" dirty="0"/>
              <a:t>(земля, недвижимость)</a:t>
            </a:r>
          </a:p>
        </p:txBody>
      </p:sp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5003800" y="2852738"/>
            <a:ext cx="3384550" cy="9366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/>
              <a:t>Взимание сборов за </a:t>
            </a:r>
          </a:p>
          <a:p>
            <a:pPr algn="ctr"/>
            <a:r>
              <a:rPr lang="ru-RU"/>
              <a:t>дополнительные услуги </a:t>
            </a:r>
          </a:p>
          <a:p>
            <a:pPr algn="ctr"/>
            <a:r>
              <a:rPr lang="ru-RU"/>
              <a:t>при выезде (аэропорт)</a:t>
            </a:r>
          </a:p>
        </p:txBody>
      </p:sp>
      <p:sp>
        <p:nvSpPr>
          <p:cNvPr id="30728" name="AutoShape 8"/>
          <p:cNvSpPr>
            <a:spLocks noChangeArrowheads="1"/>
          </p:cNvSpPr>
          <p:nvPr/>
        </p:nvSpPr>
        <p:spPr bwMode="auto">
          <a:xfrm>
            <a:off x="5003800" y="4005263"/>
            <a:ext cx="3384550" cy="9366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/>
              <a:t>Дискриминационная </a:t>
            </a:r>
          </a:p>
          <a:p>
            <a:pPr algn="ctr"/>
            <a:r>
              <a:rPr lang="ru-RU"/>
              <a:t>ценовая политика 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042988" y="5229225"/>
            <a:ext cx="7416800" cy="7921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Предоставление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национального режима в зарубежной стране</a:t>
            </a:r>
          </a:p>
        </p:txBody>
      </p:sp>
      <p:sp>
        <p:nvSpPr>
          <p:cNvPr id="30730" name="Text Box 11"/>
          <p:cNvSpPr txBox="1">
            <a:spLocks noChangeArrowheads="1"/>
          </p:cNvSpPr>
          <p:nvPr/>
        </p:nvSpPr>
        <p:spPr bwMode="auto">
          <a:xfrm>
            <a:off x="857224" y="1700213"/>
            <a:ext cx="7740681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Предоставление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национального режима при выезде из страны</a:t>
            </a:r>
          </a:p>
        </p:txBody>
      </p:sp>
      <p:sp>
        <p:nvSpPr>
          <p:cNvPr id="30731" name="AutoShape 17"/>
          <p:cNvSpPr>
            <a:spLocks noChangeArrowheads="1"/>
          </p:cNvSpPr>
          <p:nvPr/>
        </p:nvSpPr>
        <p:spPr bwMode="auto">
          <a:xfrm>
            <a:off x="2627313" y="4941888"/>
            <a:ext cx="485775" cy="287337"/>
          </a:xfrm>
          <a:prstGeom prst="upArrow">
            <a:avLst>
              <a:gd name="adj1" fmla="val 50000"/>
              <a:gd name="adj2" fmla="val 2500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30732" name="AutoShape 18"/>
          <p:cNvSpPr>
            <a:spLocks noChangeArrowheads="1"/>
          </p:cNvSpPr>
          <p:nvPr/>
        </p:nvSpPr>
        <p:spPr bwMode="auto">
          <a:xfrm>
            <a:off x="6300788" y="4941888"/>
            <a:ext cx="485775" cy="287337"/>
          </a:xfrm>
          <a:prstGeom prst="upArrow">
            <a:avLst>
              <a:gd name="adj1" fmla="val 50000"/>
              <a:gd name="adj2" fmla="val 2500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30733" name="AutoShape 19"/>
          <p:cNvSpPr>
            <a:spLocks noChangeArrowheads="1"/>
          </p:cNvSpPr>
          <p:nvPr/>
        </p:nvSpPr>
        <p:spPr bwMode="auto">
          <a:xfrm>
            <a:off x="2555875" y="2565400"/>
            <a:ext cx="485775" cy="287338"/>
          </a:xfrm>
          <a:prstGeom prst="downArrow">
            <a:avLst>
              <a:gd name="adj1" fmla="val 50000"/>
              <a:gd name="adj2" fmla="val 2500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30734" name="AutoShape 21"/>
          <p:cNvSpPr>
            <a:spLocks noChangeArrowheads="1"/>
          </p:cNvSpPr>
          <p:nvPr/>
        </p:nvSpPr>
        <p:spPr bwMode="auto">
          <a:xfrm>
            <a:off x="6372225" y="2565400"/>
            <a:ext cx="485775" cy="287338"/>
          </a:xfrm>
          <a:prstGeom prst="downArrow">
            <a:avLst>
              <a:gd name="adj1" fmla="val 50000"/>
              <a:gd name="adj2" fmla="val 2500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30735" name="AutoShape 22"/>
          <p:cNvSpPr>
            <a:spLocks noChangeArrowheads="1"/>
          </p:cNvSpPr>
          <p:nvPr/>
        </p:nvSpPr>
        <p:spPr bwMode="auto">
          <a:xfrm rot="-8049231">
            <a:off x="4253707" y="3421856"/>
            <a:ext cx="850900" cy="776287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60 w 21600"/>
              <a:gd name="T13" fmla="*/ 8640 h 21600"/>
              <a:gd name="T14" fmla="*/ 19440 w 21600"/>
              <a:gd name="T15" fmla="*/ 1296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4320"/>
                </a:lnTo>
                <a:lnTo>
                  <a:pt x="8640" y="4320"/>
                </a:lnTo>
                <a:lnTo>
                  <a:pt x="8640" y="8640"/>
                </a:lnTo>
                <a:lnTo>
                  <a:pt x="4320" y="8640"/>
                </a:lnTo>
                <a:lnTo>
                  <a:pt x="4320" y="6480"/>
                </a:lnTo>
                <a:lnTo>
                  <a:pt x="0" y="10800"/>
                </a:lnTo>
                <a:lnTo>
                  <a:pt x="4320" y="15120"/>
                </a:lnTo>
                <a:lnTo>
                  <a:pt x="4320" y="12960"/>
                </a:lnTo>
                <a:lnTo>
                  <a:pt x="8640" y="12960"/>
                </a:lnTo>
                <a:lnTo>
                  <a:pt x="8640" y="17280"/>
                </a:lnTo>
                <a:lnTo>
                  <a:pt x="6480" y="17280"/>
                </a:lnTo>
                <a:lnTo>
                  <a:pt x="10800" y="21600"/>
                </a:lnTo>
                <a:lnTo>
                  <a:pt x="15120" y="17280"/>
                </a:lnTo>
                <a:lnTo>
                  <a:pt x="12960" y="17280"/>
                </a:lnTo>
                <a:lnTo>
                  <a:pt x="12960" y="12960"/>
                </a:lnTo>
                <a:lnTo>
                  <a:pt x="17280" y="12960"/>
                </a:lnTo>
                <a:lnTo>
                  <a:pt x="17280" y="15120"/>
                </a:lnTo>
                <a:lnTo>
                  <a:pt x="21600" y="10800"/>
                </a:lnTo>
                <a:lnTo>
                  <a:pt x="17280" y="6480"/>
                </a:lnTo>
                <a:lnTo>
                  <a:pt x="17280" y="8640"/>
                </a:lnTo>
                <a:lnTo>
                  <a:pt x="12960" y="8640"/>
                </a:lnTo>
                <a:lnTo>
                  <a:pt x="12960" y="4320"/>
                </a:lnTo>
                <a:lnTo>
                  <a:pt x="15120" y="4320"/>
                </a:lnTo>
                <a:lnTo>
                  <a:pt x="1080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148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800" b="1" i="1" dirty="0" smtClean="0"/>
              <a:t>Способы регулирования коммерческого присутствия</a:t>
            </a:r>
          </a:p>
        </p:txBody>
      </p:sp>
      <p:sp>
        <p:nvSpPr>
          <p:cNvPr id="31747" name="Rectangle 6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000" dirty="0" smtClean="0"/>
          </a:p>
          <a:p>
            <a:pPr eaLnBrk="1" hangingPunct="1">
              <a:lnSpc>
                <a:spcPct val="80000"/>
              </a:lnSpc>
            </a:pPr>
            <a:endParaRPr lang="ru-RU" sz="2000" dirty="0" smtClean="0"/>
          </a:p>
          <a:p>
            <a:pPr eaLnBrk="1" hangingPunct="1">
              <a:lnSpc>
                <a:spcPct val="80000"/>
              </a:lnSpc>
            </a:pPr>
            <a:endParaRPr lang="ru-RU" sz="2000" dirty="0" smtClean="0"/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Строгие правила для  иностранных компаний, включающие различные ограничения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err="1" smtClean="0"/>
              <a:t>Лимитирование</a:t>
            </a:r>
            <a:r>
              <a:rPr lang="ru-RU" sz="2000" dirty="0" smtClean="0"/>
              <a:t> числа иностранных фирм, присутствующих на рынке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Регламентация по видам инвестиций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err="1" smtClean="0"/>
              <a:t>Лимитирование</a:t>
            </a:r>
            <a:r>
              <a:rPr lang="ru-RU" sz="2000" dirty="0" smtClean="0"/>
              <a:t> доли участия иностранного капитала в национальной компании </a:t>
            </a:r>
          </a:p>
        </p:txBody>
      </p:sp>
      <p:sp>
        <p:nvSpPr>
          <p:cNvPr id="31748" name="Rectangle 7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000" dirty="0" smtClean="0"/>
          </a:p>
          <a:p>
            <a:pPr eaLnBrk="1" hangingPunct="1">
              <a:lnSpc>
                <a:spcPct val="80000"/>
              </a:lnSpc>
            </a:pPr>
            <a:endParaRPr lang="ru-RU" sz="2000" dirty="0" smtClean="0"/>
          </a:p>
          <a:p>
            <a:pPr eaLnBrk="1" hangingPunct="1">
              <a:lnSpc>
                <a:spcPct val="80000"/>
              </a:lnSpc>
            </a:pPr>
            <a:endParaRPr lang="ru-RU" sz="2000" dirty="0" smtClean="0"/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Ограничение деловой активности (покупка земли, прием вкладов и т.п.)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Закрытие доступа к правительственным закупкам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Сокращение налоговых «каникул», иных льгот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err="1" smtClean="0"/>
              <a:t>Лимитирование</a:t>
            </a:r>
            <a:r>
              <a:rPr lang="ru-RU" sz="2000" dirty="0" smtClean="0"/>
              <a:t> перемещения каптала, денежных переводов</a:t>
            </a:r>
          </a:p>
          <a:p>
            <a:pPr eaLnBrk="1" hangingPunct="1">
              <a:lnSpc>
                <a:spcPct val="80000"/>
              </a:lnSpc>
            </a:pPr>
            <a:endParaRPr lang="ru-RU" sz="2000" dirty="0" smtClean="0"/>
          </a:p>
        </p:txBody>
      </p:sp>
      <p:sp>
        <p:nvSpPr>
          <p:cNvPr id="31749" name="Rectangle 8"/>
          <p:cNvSpPr>
            <a:spLocks noChangeArrowheads="1"/>
          </p:cNvSpPr>
          <p:nvPr/>
        </p:nvSpPr>
        <p:spPr bwMode="auto">
          <a:xfrm>
            <a:off x="827088" y="1700213"/>
            <a:ext cx="3457575" cy="7921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Меры доступа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на рынок</a:t>
            </a:r>
          </a:p>
        </p:txBody>
      </p:sp>
      <p:sp>
        <p:nvSpPr>
          <p:cNvPr id="31750" name="Rectangle 11"/>
          <p:cNvSpPr>
            <a:spLocks noChangeArrowheads="1"/>
          </p:cNvSpPr>
          <p:nvPr/>
        </p:nvSpPr>
        <p:spPr bwMode="auto">
          <a:xfrm>
            <a:off x="4787900" y="1700213"/>
            <a:ext cx="3744913" cy="7921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Предоставление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национального режима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3800" b="1" smtClean="0"/>
              <a:t>Меры регулирования присутствия физических лиц</a:t>
            </a:r>
          </a:p>
        </p:txBody>
      </p:sp>
      <p:sp>
        <p:nvSpPr>
          <p:cNvPr id="32771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Особый режим выдачи виз, вида на жительство (увязываются с целью визита и специальностью)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Лицензирование определенных видов деятельности (или ограничение вплоть до запрещения)</a:t>
            </a:r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</p:txBody>
      </p:sp>
      <p:sp>
        <p:nvSpPr>
          <p:cNvPr id="32772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Правила в отношении найма на работу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Ограничения на аренду или приобретение жилья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Ограничения на работу для иждивенцев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err="1" smtClean="0"/>
              <a:t>Лимитирование</a:t>
            </a:r>
            <a:r>
              <a:rPr lang="ru-RU" sz="1800" dirty="0" smtClean="0"/>
              <a:t> перевода за границу заработной платы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Менее благоприятный режим социального обеспечения</a:t>
            </a:r>
          </a:p>
        </p:txBody>
      </p:sp>
      <p:sp>
        <p:nvSpPr>
          <p:cNvPr id="32773" name="Oval 6"/>
          <p:cNvSpPr>
            <a:spLocks noChangeArrowheads="1"/>
          </p:cNvSpPr>
          <p:nvPr/>
        </p:nvSpPr>
        <p:spPr bwMode="auto">
          <a:xfrm>
            <a:off x="684213" y="1919285"/>
            <a:ext cx="3743325" cy="1223963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Доступ на рынок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поставщика услуг</a:t>
            </a:r>
          </a:p>
        </p:txBody>
      </p:sp>
      <p:sp>
        <p:nvSpPr>
          <p:cNvPr id="32774" name="Oval 7"/>
          <p:cNvSpPr>
            <a:spLocks noChangeArrowheads="1"/>
          </p:cNvSpPr>
          <p:nvPr/>
        </p:nvSpPr>
        <p:spPr bwMode="auto">
          <a:xfrm>
            <a:off x="4787900" y="1847847"/>
            <a:ext cx="3743325" cy="1223963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Национальный режим 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</a:rPr>
              <a:t>для поставщика услуг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4400" b="1" smtClean="0"/>
              <a:t>Многосторонняя система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400" b="1" smtClean="0"/>
              <a:t>регулирования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400" b="1" smtClean="0"/>
              <a:t>торговли услугами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642918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200" b="1" i="1" dirty="0" smtClean="0"/>
              <a:t>Правовая основа применения механизмов торговли услугами</a:t>
            </a:r>
          </a:p>
        </p:txBody>
      </p:sp>
      <p:sp>
        <p:nvSpPr>
          <p:cNvPr id="34819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539750" y="1628775"/>
            <a:ext cx="3956050" cy="4391025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4820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4821" name="Rectangle 8"/>
          <p:cNvSpPr>
            <a:spLocks noChangeArrowheads="1"/>
          </p:cNvSpPr>
          <p:nvPr/>
        </p:nvSpPr>
        <p:spPr bwMode="auto">
          <a:xfrm>
            <a:off x="539750" y="3213100"/>
            <a:ext cx="3960813" cy="9366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4822" name="AutoShape 9"/>
          <p:cNvSpPr>
            <a:spLocks noChangeArrowheads="1"/>
          </p:cNvSpPr>
          <p:nvPr/>
        </p:nvSpPr>
        <p:spPr bwMode="auto">
          <a:xfrm>
            <a:off x="827088" y="1844675"/>
            <a:ext cx="3457575" cy="1189038"/>
          </a:xfrm>
          <a:prstGeom prst="flowChartMultidocumen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b="1" dirty="0">
                <a:latin typeface="+mj-lt"/>
              </a:rPr>
              <a:t>Общего характера </a:t>
            </a:r>
          </a:p>
          <a:p>
            <a:pPr algn="ctr"/>
            <a:r>
              <a:rPr lang="ru-RU" b="1" dirty="0">
                <a:latin typeface="+mj-lt"/>
              </a:rPr>
              <a:t>(ГАТТ, ГАТС и др.)</a:t>
            </a:r>
          </a:p>
        </p:txBody>
      </p:sp>
      <p:sp>
        <p:nvSpPr>
          <p:cNvPr id="34823" name="AutoShape 10"/>
          <p:cNvSpPr>
            <a:spLocks noChangeArrowheads="1"/>
          </p:cNvSpPr>
          <p:nvPr/>
        </p:nvSpPr>
        <p:spPr bwMode="auto">
          <a:xfrm>
            <a:off x="827088" y="4508500"/>
            <a:ext cx="3457575" cy="1189038"/>
          </a:xfrm>
          <a:prstGeom prst="flowChartMultidocumen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b="1" dirty="0">
                <a:latin typeface="+mj-lt"/>
              </a:rPr>
              <a:t>Касающиеся отдельных </a:t>
            </a:r>
          </a:p>
          <a:p>
            <a:pPr algn="ctr"/>
            <a:r>
              <a:rPr lang="ru-RU" b="1" dirty="0">
                <a:latin typeface="+mj-lt"/>
              </a:rPr>
              <a:t>отраслей услуг</a:t>
            </a:r>
          </a:p>
        </p:txBody>
      </p:sp>
      <p:sp>
        <p:nvSpPr>
          <p:cNvPr id="34824" name="Text Box 12"/>
          <p:cNvSpPr txBox="1">
            <a:spLocks noChangeArrowheads="1"/>
          </p:cNvSpPr>
          <p:nvPr/>
        </p:nvSpPr>
        <p:spPr bwMode="auto">
          <a:xfrm>
            <a:off x="684213" y="3284538"/>
            <a:ext cx="38163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 dirty="0">
                <a:latin typeface="+mj-lt"/>
              </a:rPr>
              <a:t>Многосторонние и двусторонние </a:t>
            </a:r>
          </a:p>
          <a:p>
            <a:r>
              <a:rPr lang="ru-RU" sz="1600" b="1" dirty="0">
                <a:latin typeface="+mj-lt"/>
              </a:rPr>
              <a:t>международными соглашениями</a:t>
            </a:r>
          </a:p>
        </p:txBody>
      </p:sp>
      <p:sp>
        <p:nvSpPr>
          <p:cNvPr id="34825" name="Rectangle 17"/>
          <p:cNvSpPr>
            <a:spLocks noChangeArrowheads="1"/>
          </p:cNvSpPr>
          <p:nvPr/>
        </p:nvSpPr>
        <p:spPr bwMode="auto">
          <a:xfrm>
            <a:off x="4716463" y="3213100"/>
            <a:ext cx="3960812" cy="9366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4826" name="AutoShape 18"/>
          <p:cNvSpPr>
            <a:spLocks noChangeArrowheads="1"/>
          </p:cNvSpPr>
          <p:nvPr/>
        </p:nvSpPr>
        <p:spPr bwMode="auto">
          <a:xfrm>
            <a:off x="4859338" y="4581525"/>
            <a:ext cx="3457575" cy="1189038"/>
          </a:xfrm>
          <a:prstGeom prst="flowChartMultidocumen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b="1" dirty="0">
                <a:latin typeface="+mj-lt"/>
              </a:rPr>
              <a:t>Касающиеся отдельных </a:t>
            </a:r>
          </a:p>
          <a:p>
            <a:pPr algn="ctr"/>
            <a:r>
              <a:rPr lang="ru-RU" b="1" dirty="0">
                <a:latin typeface="+mj-lt"/>
              </a:rPr>
              <a:t>отраслей услуг</a:t>
            </a:r>
          </a:p>
        </p:txBody>
      </p:sp>
      <p:sp>
        <p:nvSpPr>
          <p:cNvPr id="34827" name="AutoShape 20"/>
          <p:cNvSpPr>
            <a:spLocks noChangeArrowheads="1"/>
          </p:cNvSpPr>
          <p:nvPr/>
        </p:nvSpPr>
        <p:spPr bwMode="auto">
          <a:xfrm>
            <a:off x="4859338" y="1773238"/>
            <a:ext cx="3457575" cy="1189037"/>
          </a:xfrm>
          <a:prstGeom prst="flowChartMultidocumen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b="1" dirty="0">
                <a:latin typeface="+mj-lt"/>
              </a:rPr>
              <a:t>Общего характера</a:t>
            </a:r>
          </a:p>
        </p:txBody>
      </p:sp>
      <p:sp>
        <p:nvSpPr>
          <p:cNvPr id="34828" name="Text Box 21"/>
          <p:cNvSpPr txBox="1">
            <a:spLocks noChangeArrowheads="1"/>
          </p:cNvSpPr>
          <p:nvPr/>
        </p:nvSpPr>
        <p:spPr bwMode="auto">
          <a:xfrm>
            <a:off x="5148263" y="3357563"/>
            <a:ext cx="263809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dirty="0">
                <a:latin typeface="+mj-lt"/>
              </a:rPr>
              <a:t>Внутренними законами </a:t>
            </a:r>
          </a:p>
          <a:p>
            <a:r>
              <a:rPr lang="ru-RU" b="1" dirty="0">
                <a:latin typeface="+mj-lt"/>
              </a:rPr>
              <a:t>стран</a:t>
            </a:r>
          </a:p>
        </p:txBody>
      </p:sp>
      <p:sp>
        <p:nvSpPr>
          <p:cNvPr id="34829" name="AutoShape 22"/>
          <p:cNvSpPr>
            <a:spLocks noChangeArrowheads="1"/>
          </p:cNvSpPr>
          <p:nvPr/>
        </p:nvSpPr>
        <p:spPr bwMode="auto">
          <a:xfrm>
            <a:off x="6516688" y="2852738"/>
            <a:ext cx="485775" cy="360362"/>
          </a:xfrm>
          <a:prstGeom prst="upArrow">
            <a:avLst>
              <a:gd name="adj1" fmla="val 50000"/>
              <a:gd name="adj2" fmla="val 25000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34830" name="AutoShape 23"/>
          <p:cNvSpPr>
            <a:spLocks noChangeArrowheads="1"/>
          </p:cNvSpPr>
          <p:nvPr/>
        </p:nvSpPr>
        <p:spPr bwMode="auto">
          <a:xfrm>
            <a:off x="6516688" y="4149725"/>
            <a:ext cx="485775" cy="544513"/>
          </a:xfrm>
          <a:prstGeom prst="downArrow">
            <a:avLst>
              <a:gd name="adj1" fmla="val 50000"/>
              <a:gd name="adj2" fmla="val 28023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34831" name="AutoShape 24"/>
          <p:cNvSpPr>
            <a:spLocks noChangeArrowheads="1"/>
          </p:cNvSpPr>
          <p:nvPr/>
        </p:nvSpPr>
        <p:spPr bwMode="auto">
          <a:xfrm>
            <a:off x="2700338" y="2852738"/>
            <a:ext cx="485775" cy="360362"/>
          </a:xfrm>
          <a:prstGeom prst="upArrow">
            <a:avLst>
              <a:gd name="adj1" fmla="val 50000"/>
              <a:gd name="adj2" fmla="val 25000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34832" name="AutoShape 25"/>
          <p:cNvSpPr>
            <a:spLocks noChangeArrowheads="1"/>
          </p:cNvSpPr>
          <p:nvPr/>
        </p:nvSpPr>
        <p:spPr bwMode="auto">
          <a:xfrm>
            <a:off x="2700338" y="4149725"/>
            <a:ext cx="485775" cy="544513"/>
          </a:xfrm>
          <a:prstGeom prst="downArrow">
            <a:avLst>
              <a:gd name="adj1" fmla="val 50000"/>
              <a:gd name="adj2" fmla="val 28023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2"/>
          <p:cNvSpPr>
            <a:spLocks noGrp="1" noChangeArrowheads="1"/>
          </p:cNvSpPr>
          <p:nvPr>
            <p:ph type="title"/>
          </p:nvPr>
        </p:nvSpPr>
        <p:spPr>
          <a:xfrm>
            <a:off x="485803" y="585774"/>
            <a:ext cx="8015287" cy="914400"/>
          </a:xfrm>
        </p:spPr>
        <p:txBody>
          <a:bodyPr/>
          <a:lstStyle/>
          <a:p>
            <a:pPr eaLnBrk="1" hangingPunct="1"/>
            <a:r>
              <a:rPr lang="ru-RU" b="1" i="1" dirty="0" smtClean="0"/>
              <a:t>Таможенный тариф</a:t>
            </a:r>
            <a:r>
              <a:rPr lang="ru-RU" dirty="0" smtClean="0"/>
              <a:t> 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642910" y="1785926"/>
          <a:ext cx="79248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3800" b="1" i="1" smtClean="0"/>
              <a:t>Генеральное соглашение по тарифам и торговле (ГАТТ)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/>
              <a:t>Было подписано  в 1947 г. как временное соглашение, регулирующее торгово-политические отношения государств - участников.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В 1947 г. участниками ГАТТ стали 23 государства.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Они достигли договоренности о взаимных тарифных уступках, о снижении ставок таможенных пошлин по ряду товаров, список которых был согласован.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ГАТТ постепенно превратилось в своеобразную международную организацию, регулирующую торговлю товарами на мировом рынке.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5" name="Rectangle 7"/>
          <p:cNvSpPr>
            <a:spLocks noChangeArrowheads="1"/>
          </p:cNvSpPr>
          <p:nvPr/>
        </p:nvSpPr>
        <p:spPr bwMode="auto">
          <a:xfrm>
            <a:off x="755650" y="1700213"/>
            <a:ext cx="3457575" cy="141763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Ст. </a:t>
            </a:r>
            <a:r>
              <a:rPr lang="en-US" sz="2400" b="1" dirty="0">
                <a:solidFill>
                  <a:schemeClr val="tx1"/>
                </a:solidFill>
              </a:rPr>
              <a:t>IV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Особые положения,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относящиеся к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Кинофильмам»</a:t>
            </a:r>
          </a:p>
        </p:txBody>
      </p:sp>
      <p:sp>
        <p:nvSpPr>
          <p:cNvPr id="171016" name="Rectangle 8"/>
          <p:cNvSpPr>
            <a:spLocks noChangeArrowheads="1"/>
          </p:cNvSpPr>
          <p:nvPr/>
        </p:nvSpPr>
        <p:spPr bwMode="auto">
          <a:xfrm>
            <a:off x="4787900" y="1700213"/>
            <a:ext cx="3457575" cy="141763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Ст. </a:t>
            </a:r>
            <a:r>
              <a:rPr lang="en-US" sz="2400" b="1" dirty="0">
                <a:solidFill>
                  <a:schemeClr val="tx1"/>
                </a:solidFill>
              </a:rPr>
              <a:t>V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«Свобода  транзита»</a:t>
            </a:r>
          </a:p>
        </p:txBody>
      </p:sp>
      <p:sp>
        <p:nvSpPr>
          <p:cNvPr id="171017" name="AutoShape 9"/>
          <p:cNvSpPr>
            <a:spLocks noChangeArrowheads="1"/>
          </p:cNvSpPr>
          <p:nvPr/>
        </p:nvSpPr>
        <p:spPr bwMode="auto">
          <a:xfrm>
            <a:off x="1908175" y="3284538"/>
            <a:ext cx="1584325" cy="1368425"/>
          </a:xfrm>
          <a:prstGeom prst="downArrowCallout">
            <a:avLst>
              <a:gd name="adj1" fmla="val 28944"/>
              <a:gd name="adj2" fmla="val 28944"/>
              <a:gd name="adj3" fmla="val 16667"/>
              <a:gd name="adj4" fmla="val 39792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/>
              <a:t>Определяет</a:t>
            </a:r>
          </a:p>
        </p:txBody>
      </p:sp>
      <p:sp>
        <p:nvSpPr>
          <p:cNvPr id="171018" name="AutoShape 10"/>
          <p:cNvSpPr>
            <a:spLocks noChangeArrowheads="1"/>
          </p:cNvSpPr>
          <p:nvPr/>
        </p:nvSpPr>
        <p:spPr bwMode="auto">
          <a:xfrm>
            <a:off x="755650" y="4797425"/>
            <a:ext cx="3600450" cy="100806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dirty="0"/>
              <a:t>Условия </a:t>
            </a:r>
          </a:p>
          <a:p>
            <a:pPr algn="ctr"/>
            <a:r>
              <a:rPr lang="ru-RU" dirty="0"/>
              <a:t>демонстрации иностранных </a:t>
            </a:r>
          </a:p>
          <a:p>
            <a:pPr algn="ctr"/>
            <a:r>
              <a:rPr lang="ru-RU" dirty="0"/>
              <a:t>фильмов</a:t>
            </a:r>
          </a:p>
        </p:txBody>
      </p:sp>
      <p:sp>
        <p:nvSpPr>
          <p:cNvPr id="171019" name="AutoShape 11"/>
          <p:cNvSpPr>
            <a:spLocks noChangeArrowheads="1"/>
          </p:cNvSpPr>
          <p:nvPr/>
        </p:nvSpPr>
        <p:spPr bwMode="auto">
          <a:xfrm>
            <a:off x="4716463" y="4797425"/>
            <a:ext cx="3600450" cy="100806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/>
              <a:t>Ограничение </a:t>
            </a:r>
          </a:p>
          <a:p>
            <a:pPr algn="ctr"/>
            <a:r>
              <a:rPr lang="ru-RU"/>
              <a:t>транзитных операций</a:t>
            </a:r>
          </a:p>
        </p:txBody>
      </p:sp>
      <p:sp>
        <p:nvSpPr>
          <p:cNvPr id="171020" name="AutoShape 12"/>
          <p:cNvSpPr>
            <a:spLocks noChangeArrowheads="1"/>
          </p:cNvSpPr>
          <p:nvPr/>
        </p:nvSpPr>
        <p:spPr bwMode="auto">
          <a:xfrm>
            <a:off x="5940425" y="3284538"/>
            <a:ext cx="1584325" cy="1368425"/>
          </a:xfrm>
          <a:prstGeom prst="downArrowCallout">
            <a:avLst>
              <a:gd name="adj1" fmla="val 28944"/>
              <a:gd name="adj2" fmla="val 28944"/>
              <a:gd name="adj3" fmla="val 16667"/>
              <a:gd name="adj4" fmla="val 39792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/>
              <a:t>Запрещает</a:t>
            </a:r>
          </a:p>
        </p:txBody>
      </p:sp>
      <p:sp>
        <p:nvSpPr>
          <p:cNvPr id="36872" name="Text Box 13"/>
          <p:cNvSpPr txBox="1">
            <a:spLocks noChangeArrowheads="1"/>
          </p:cNvSpPr>
          <p:nvPr/>
        </p:nvSpPr>
        <p:spPr bwMode="auto">
          <a:xfrm>
            <a:off x="2247900" y="22240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36873" name="Text Box 18"/>
          <p:cNvSpPr txBox="1">
            <a:spLocks noChangeArrowheads="1"/>
          </p:cNvSpPr>
          <p:nvPr/>
        </p:nvSpPr>
        <p:spPr bwMode="auto">
          <a:xfrm>
            <a:off x="3203575" y="655623"/>
            <a:ext cx="24749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chemeClr val="tx2"/>
                </a:solidFill>
              </a:rPr>
              <a:t>ГАТТ - 47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1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1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71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7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71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5" grpId="0" animBg="1"/>
      <p:bldP spid="171016" grpId="0" animBg="1"/>
      <p:bldP spid="171017" grpId="0" animBg="1"/>
      <p:bldP spid="171018" grpId="0" animBg="1"/>
      <p:bldP spid="171019" grpId="0" animBg="1"/>
      <p:bldP spid="17102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b="1" i="1" dirty="0" smtClean="0"/>
              <a:t>Всемирная торговая организация – </a:t>
            </a:r>
            <a:r>
              <a:rPr lang="en-US" sz="2800" b="1" i="1" dirty="0" smtClean="0"/>
              <a:t>World Trade Organization</a:t>
            </a:r>
            <a:r>
              <a:rPr lang="ru-RU" sz="2800" b="1" i="1" dirty="0" smtClean="0"/>
              <a:t> (ВТО - </a:t>
            </a:r>
            <a:r>
              <a:rPr lang="en-US" sz="2800" b="1" i="1" dirty="0" smtClean="0"/>
              <a:t>WTO</a:t>
            </a:r>
            <a:r>
              <a:rPr lang="ru-RU" sz="2800" b="1" i="1" dirty="0" smtClean="0"/>
              <a:t>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54590"/>
            <a:ext cx="8229600" cy="438912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400" b="1" dirty="0" smtClean="0">
                <a:latin typeface="+mj-lt"/>
              </a:rPr>
              <a:t>Логическим развитием института ГАТТ явилось появление 01.01.1995 г. Всемирной торговой организации (ВТО).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dirty="0" smtClean="0">
                <a:latin typeface="+mj-lt"/>
              </a:rPr>
              <a:t>Сегодня – 151 страна-участница.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dirty="0" smtClean="0">
                <a:latin typeface="+mj-lt"/>
              </a:rPr>
              <a:t>Главной задачей ВТО - либерализация мировой торговли путем ее регулирования преимущественно тарифными методами и снятие препятствий в международном обмене товарами и услугами.</a:t>
            </a:r>
          </a:p>
        </p:txBody>
      </p:sp>
      <p:pic>
        <p:nvPicPr>
          <p:cNvPr id="4" name="Рисунок 3" descr="World Trade Organisa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20" y="5000636"/>
            <a:ext cx="1826716" cy="15490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-1624010" y="1214422"/>
          <a:ext cx="12196802" cy="52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161" name="AutoShape 20"/>
          <p:cNvSpPr>
            <a:spLocks noChangeArrowheads="1"/>
          </p:cNvSpPr>
          <p:nvPr/>
        </p:nvSpPr>
        <p:spPr bwMode="auto">
          <a:xfrm>
            <a:off x="2759087" y="2478100"/>
            <a:ext cx="3455987" cy="2736850"/>
          </a:xfrm>
          <a:prstGeom prst="star8">
            <a:avLst>
              <a:gd name="adj" fmla="val 38250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Основные </a:t>
            </a:r>
          </a:p>
          <a:p>
            <a:pPr algn="ctr"/>
            <a:r>
              <a:rPr lang="ru-RU" sz="3200" b="1" dirty="0">
                <a:solidFill>
                  <a:schemeClr val="tx1"/>
                </a:solidFill>
              </a:rPr>
              <a:t>принципы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43108" y="714356"/>
            <a:ext cx="535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+mj-lt"/>
              </a:rPr>
              <a:t>Всемирная торговая организация</a:t>
            </a:r>
            <a:r>
              <a:rPr lang="ru-RU" sz="2400" i="1" dirty="0" smtClean="0">
                <a:latin typeface="+mj-lt"/>
              </a:rPr>
              <a:t> </a:t>
            </a:r>
            <a:endParaRPr lang="ru-RU" sz="2400" i="1" dirty="0">
              <a:latin typeface="+mj-lt"/>
            </a:endParaRPr>
          </a:p>
        </p:txBody>
      </p:sp>
      <p:pic>
        <p:nvPicPr>
          <p:cNvPr id="9" name="Рисунок 8" descr="World Trade Organisation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7158" y="785794"/>
            <a:ext cx="1826717" cy="15490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7" name="Rectangle 5"/>
          <p:cNvSpPr>
            <a:spLocks noChangeArrowheads="1"/>
          </p:cNvSpPr>
          <p:nvPr/>
        </p:nvSpPr>
        <p:spPr bwMode="auto">
          <a:xfrm>
            <a:off x="642910" y="4286256"/>
            <a:ext cx="2232025" cy="1600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</a:rPr>
              <a:t>Генеральное </a:t>
            </a:r>
          </a:p>
          <a:p>
            <a:pPr algn="ctr"/>
            <a:r>
              <a:rPr lang="ru-RU" b="1" i="1" dirty="0">
                <a:solidFill>
                  <a:schemeClr val="tx1"/>
                </a:solidFill>
              </a:rPr>
              <a:t>соглашение </a:t>
            </a:r>
          </a:p>
          <a:p>
            <a:pPr algn="ctr"/>
            <a:r>
              <a:rPr lang="ru-RU" b="1" i="1" dirty="0">
                <a:solidFill>
                  <a:schemeClr val="tx1"/>
                </a:solidFill>
              </a:rPr>
              <a:t>по торговле</a:t>
            </a:r>
          </a:p>
          <a:p>
            <a:pPr algn="ctr"/>
            <a:r>
              <a:rPr lang="ru-RU" b="1" i="1" dirty="0">
                <a:solidFill>
                  <a:schemeClr val="tx1"/>
                </a:solidFill>
              </a:rPr>
              <a:t> услугами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(ГАТС) </a:t>
            </a:r>
          </a:p>
        </p:txBody>
      </p:sp>
      <p:sp>
        <p:nvSpPr>
          <p:cNvPr id="166920" name="Rectangle 8"/>
          <p:cNvSpPr>
            <a:spLocks noChangeArrowheads="1"/>
          </p:cNvSpPr>
          <p:nvPr/>
        </p:nvSpPr>
        <p:spPr bwMode="auto">
          <a:xfrm>
            <a:off x="2500298" y="642918"/>
            <a:ext cx="2232025" cy="172721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</a:rPr>
              <a:t>Генеральное </a:t>
            </a:r>
          </a:p>
          <a:p>
            <a:pPr algn="ctr"/>
            <a:r>
              <a:rPr lang="ru-RU" b="1" i="1" dirty="0">
                <a:solidFill>
                  <a:schemeClr val="tx1"/>
                </a:solidFill>
              </a:rPr>
              <a:t>соглашение </a:t>
            </a:r>
          </a:p>
          <a:p>
            <a:pPr algn="ctr"/>
            <a:r>
              <a:rPr lang="ru-RU" b="1" i="1" dirty="0">
                <a:solidFill>
                  <a:schemeClr val="tx1"/>
                </a:solidFill>
              </a:rPr>
              <a:t>по тарифам </a:t>
            </a:r>
          </a:p>
          <a:p>
            <a:pPr algn="ctr"/>
            <a:r>
              <a:rPr lang="ru-RU" b="1" i="1" dirty="0">
                <a:solidFill>
                  <a:schemeClr val="tx1"/>
                </a:solidFill>
              </a:rPr>
              <a:t>и торговле</a:t>
            </a:r>
            <a:r>
              <a:rPr lang="ru-RU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1994 г. (ГАТТ-94) </a:t>
            </a:r>
          </a:p>
        </p:txBody>
      </p:sp>
      <p:sp>
        <p:nvSpPr>
          <p:cNvPr id="166921" name="Rectangle 9"/>
          <p:cNvSpPr>
            <a:spLocks noChangeArrowheads="1"/>
          </p:cNvSpPr>
          <p:nvPr/>
        </p:nvSpPr>
        <p:spPr bwMode="auto">
          <a:xfrm>
            <a:off x="6286512" y="4500570"/>
            <a:ext cx="2085975" cy="16748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</a:rPr>
              <a:t>Соглашение </a:t>
            </a:r>
          </a:p>
          <a:p>
            <a:pPr algn="ctr"/>
            <a:r>
              <a:rPr lang="ru-RU" b="1" i="1" dirty="0">
                <a:solidFill>
                  <a:schemeClr val="tx1"/>
                </a:solidFill>
              </a:rPr>
              <a:t>по торговым </a:t>
            </a:r>
          </a:p>
          <a:p>
            <a:pPr algn="ctr"/>
            <a:r>
              <a:rPr lang="ru-RU" b="1" i="1" dirty="0">
                <a:solidFill>
                  <a:schemeClr val="tx1"/>
                </a:solidFill>
              </a:rPr>
              <a:t>аспектам прав </a:t>
            </a:r>
          </a:p>
          <a:p>
            <a:pPr algn="ctr"/>
            <a:r>
              <a:rPr lang="ru-RU" b="1" i="1" dirty="0">
                <a:solidFill>
                  <a:schemeClr val="tx1"/>
                </a:solidFill>
              </a:rPr>
              <a:t>интеллектуальной </a:t>
            </a:r>
          </a:p>
          <a:p>
            <a:pPr algn="ctr"/>
            <a:r>
              <a:rPr lang="ru-RU" b="1" i="1" dirty="0">
                <a:solidFill>
                  <a:schemeClr val="tx1"/>
                </a:solidFill>
              </a:rPr>
              <a:t>собственности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(</a:t>
            </a:r>
            <a:r>
              <a:rPr lang="ru-RU" b="1" dirty="0" err="1">
                <a:solidFill>
                  <a:schemeClr val="tx1"/>
                </a:solidFill>
              </a:rPr>
              <a:t>ТРИПс</a:t>
            </a:r>
            <a:r>
              <a:rPr lang="ru-RU" b="1" dirty="0">
                <a:solidFill>
                  <a:schemeClr val="tx1"/>
                </a:solidFill>
              </a:rPr>
              <a:t>) </a:t>
            </a:r>
          </a:p>
        </p:txBody>
      </p:sp>
      <p:sp>
        <p:nvSpPr>
          <p:cNvPr id="166931" name="Line 19"/>
          <p:cNvSpPr>
            <a:spLocks noChangeShapeType="1"/>
          </p:cNvSpPr>
          <p:nvPr/>
        </p:nvSpPr>
        <p:spPr bwMode="auto">
          <a:xfrm flipH="1" flipV="1">
            <a:off x="3786180" y="2428866"/>
            <a:ext cx="285753" cy="642943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66932" name="Line 20"/>
          <p:cNvSpPr>
            <a:spLocks noChangeShapeType="1"/>
          </p:cNvSpPr>
          <p:nvPr/>
        </p:nvSpPr>
        <p:spPr bwMode="auto">
          <a:xfrm>
            <a:off x="5429256" y="4357694"/>
            <a:ext cx="857256" cy="857256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66934" name="Line 22"/>
          <p:cNvSpPr>
            <a:spLocks noChangeShapeType="1"/>
          </p:cNvSpPr>
          <p:nvPr/>
        </p:nvSpPr>
        <p:spPr bwMode="auto">
          <a:xfrm flipH="1">
            <a:off x="2928924" y="4357694"/>
            <a:ext cx="642943" cy="428628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66916" name="Oval 4"/>
          <p:cNvSpPr>
            <a:spLocks noChangeArrowheads="1"/>
          </p:cNvSpPr>
          <p:nvPr/>
        </p:nvSpPr>
        <p:spPr bwMode="auto">
          <a:xfrm>
            <a:off x="3286116" y="2928934"/>
            <a:ext cx="2590800" cy="1744662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Регулирует 90 %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торговых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операций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6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6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66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6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6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66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6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6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66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7" grpId="0" animBg="1"/>
      <p:bldP spid="166920" grpId="0" animBg="1"/>
      <p:bldP spid="166921" grpId="0" animBg="1"/>
      <p:bldP spid="166931" grpId="0" animBg="1"/>
      <p:bldP spid="166932" grpId="0" animBg="1"/>
      <p:bldP spid="166934" grpId="0" animBg="1"/>
      <p:bldP spid="16691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286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400" b="1" i="1" dirty="0" smtClean="0"/>
              <a:t>Страны члены ВТО получают в рамках ГАТС возможность</a:t>
            </a:r>
            <a:r>
              <a:rPr lang="ru-RU" sz="2400" i="1" dirty="0" smtClean="0"/>
              <a:t>:</a:t>
            </a:r>
          </a:p>
        </p:txBody>
      </p:sp>
      <p:sp>
        <p:nvSpPr>
          <p:cNvPr id="173061" name="Rectangle 5"/>
          <p:cNvSpPr>
            <a:spLocks noChangeArrowheads="1"/>
          </p:cNvSpPr>
          <p:nvPr/>
        </p:nvSpPr>
        <p:spPr bwMode="auto">
          <a:xfrm>
            <a:off x="539750" y="1555750"/>
            <a:ext cx="7632700" cy="11525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Работать</a:t>
            </a:r>
            <a:r>
              <a:rPr lang="ru-RU" b="1" dirty="0">
                <a:solidFill>
                  <a:schemeClr val="tx1"/>
                </a:solidFill>
              </a:rPr>
              <a:t> на иностранных рынках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на заранее известных условиях;</a:t>
            </a:r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539750" y="2997200"/>
            <a:ext cx="7632700" cy="11525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При содействии правительств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 иметь доступ к информации об условиях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работы на иностранных рынках – услуг; </a:t>
            </a:r>
          </a:p>
        </p:txBody>
      </p:sp>
      <p:sp>
        <p:nvSpPr>
          <p:cNvPr id="173063" name="Rectangle 7"/>
          <p:cNvSpPr>
            <a:spLocks noChangeArrowheads="1"/>
          </p:cNvSpPr>
          <p:nvPr/>
        </p:nvSpPr>
        <p:spPr bwMode="auto">
          <a:xfrm>
            <a:off x="611188" y="4581525"/>
            <a:ext cx="7632700" cy="11525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Следить за изменениями положения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на рынках услуг других стран.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1" grpId="0" animBg="1"/>
      <p:bldP spid="173062" grpId="0" animBg="1"/>
      <p:bldP spid="17306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ChangeArrowheads="1"/>
          </p:cNvSpPr>
          <p:nvPr/>
        </p:nvSpPr>
        <p:spPr bwMode="auto">
          <a:xfrm>
            <a:off x="1258888" y="1557338"/>
            <a:ext cx="6842125" cy="12731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i="1" dirty="0">
                <a:solidFill>
                  <a:schemeClr val="tx1"/>
                </a:solidFill>
                <a:latin typeface="+mj-lt"/>
              </a:rPr>
              <a:t>ГАТС состоит из трех частей </a:t>
            </a:r>
          </a:p>
        </p:txBody>
      </p:sp>
      <p:sp>
        <p:nvSpPr>
          <p:cNvPr id="40963" name="AutoShape 5"/>
          <p:cNvSpPr>
            <a:spLocks noChangeArrowheads="1"/>
          </p:cNvSpPr>
          <p:nvPr/>
        </p:nvSpPr>
        <p:spPr bwMode="auto">
          <a:xfrm>
            <a:off x="1116013" y="3357563"/>
            <a:ext cx="2016125" cy="2376487"/>
          </a:xfrm>
          <a:prstGeom prst="flowChartMultidocumen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Само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Соглашение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(6 частей) </a:t>
            </a:r>
          </a:p>
        </p:txBody>
      </p:sp>
      <p:sp>
        <p:nvSpPr>
          <p:cNvPr id="40964" name="AutoShape 6"/>
          <p:cNvSpPr>
            <a:spLocks noChangeArrowheads="1"/>
          </p:cNvSpPr>
          <p:nvPr/>
        </p:nvSpPr>
        <p:spPr bwMode="auto">
          <a:xfrm>
            <a:off x="3492500" y="3357563"/>
            <a:ext cx="2087563" cy="2376487"/>
          </a:xfrm>
          <a:prstGeom prst="flowChartMultidocumen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Список 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</a:rPr>
              <a:t>освобождений  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</a:rPr>
              <a:t>от обязательств 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</a:rPr>
              <a:t> и перечень 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</a:rPr>
              <a:t>конкретных 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</a:rPr>
              <a:t>обязательств </a:t>
            </a:r>
          </a:p>
        </p:txBody>
      </p:sp>
      <p:sp>
        <p:nvSpPr>
          <p:cNvPr id="40965" name="AutoShape 7"/>
          <p:cNvSpPr>
            <a:spLocks noChangeArrowheads="1"/>
          </p:cNvSpPr>
          <p:nvPr/>
        </p:nvSpPr>
        <p:spPr bwMode="auto">
          <a:xfrm>
            <a:off x="6084888" y="3357563"/>
            <a:ext cx="2016125" cy="2303462"/>
          </a:xfrm>
          <a:prstGeom prst="flowChartMultidocumen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8 – ми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Приложений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к ГАТС </a:t>
            </a:r>
          </a:p>
        </p:txBody>
      </p:sp>
      <p:sp>
        <p:nvSpPr>
          <p:cNvPr id="40966" name="AutoShape 8"/>
          <p:cNvSpPr>
            <a:spLocks noChangeArrowheads="1"/>
          </p:cNvSpPr>
          <p:nvPr/>
        </p:nvSpPr>
        <p:spPr bwMode="auto">
          <a:xfrm>
            <a:off x="1908175" y="2852738"/>
            <a:ext cx="485775" cy="720725"/>
          </a:xfrm>
          <a:prstGeom prst="downArrow">
            <a:avLst>
              <a:gd name="adj1" fmla="val 50000"/>
              <a:gd name="adj2" fmla="val 37092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40967" name="AutoShape 9"/>
          <p:cNvSpPr>
            <a:spLocks noChangeArrowheads="1"/>
          </p:cNvSpPr>
          <p:nvPr/>
        </p:nvSpPr>
        <p:spPr bwMode="auto">
          <a:xfrm>
            <a:off x="4211638" y="2852738"/>
            <a:ext cx="485775" cy="720725"/>
          </a:xfrm>
          <a:prstGeom prst="downArrow">
            <a:avLst>
              <a:gd name="adj1" fmla="val 50000"/>
              <a:gd name="adj2" fmla="val 37092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40968" name="AutoShape 10"/>
          <p:cNvSpPr>
            <a:spLocks noChangeArrowheads="1"/>
          </p:cNvSpPr>
          <p:nvPr/>
        </p:nvSpPr>
        <p:spPr bwMode="auto">
          <a:xfrm>
            <a:off x="6804025" y="2852738"/>
            <a:ext cx="485775" cy="720725"/>
          </a:xfrm>
          <a:prstGeom prst="downArrow">
            <a:avLst>
              <a:gd name="adj1" fmla="val 50000"/>
              <a:gd name="adj2" fmla="val 37092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b="1" i="1" dirty="0" smtClean="0"/>
              <a:t>На какие услуги распространяется действие ГАТС</a:t>
            </a:r>
            <a:br>
              <a:rPr lang="ru-RU" sz="2800" b="1" i="1" dirty="0" smtClean="0"/>
            </a:br>
            <a:endParaRPr lang="ru-RU" sz="2800" b="1" i="1" dirty="0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noFill/>
          <a:ln>
            <a:noFill/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dirty="0" smtClean="0"/>
              <a:t>ГАТС охватывает любые услуги в любом секторе, за исключением услуг, оказываемых во исполнение государственных полномочий.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dirty="0" smtClean="0"/>
              <a:t> Это положение исходит из того, что услуги, производимые государством, оказываются не на коммерческой основе и не конкурируют с другими поставщиками услуг из других стран.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/>
          <a:lstStyle/>
          <a:p>
            <a:pPr eaLnBrk="1" hangingPunct="1"/>
            <a:r>
              <a:rPr lang="ru-RU" sz="2800" b="1" i="1" dirty="0" smtClean="0"/>
              <a:t>Часть 1 – Сфера применения и определения (ст. 1)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  <a:buClr>
                <a:srgbClr val="996600"/>
              </a:buClr>
              <a:buFont typeface="Wingdings" pitchFamily="2" charset="2"/>
              <a:buChar char="§"/>
            </a:pPr>
            <a:r>
              <a:rPr lang="ru-RU" sz="2400" dirty="0" smtClean="0">
                <a:latin typeface="+mj-lt"/>
              </a:rPr>
              <a:t>В ней описаны:</a:t>
            </a:r>
          </a:p>
          <a:p>
            <a:pPr algn="just" eaLnBrk="1" hangingPunct="1">
              <a:lnSpc>
                <a:spcPct val="80000"/>
              </a:lnSpc>
              <a:buClr>
                <a:srgbClr val="996600"/>
              </a:buClr>
              <a:buFont typeface="Wingdings" pitchFamily="2" charset="2"/>
              <a:buChar char="§"/>
            </a:pPr>
            <a:r>
              <a:rPr lang="ru-RU" sz="2400" dirty="0" smtClean="0">
                <a:latin typeface="+mj-lt"/>
              </a:rPr>
              <a:t>Способы торговли услугами</a:t>
            </a:r>
          </a:p>
          <a:p>
            <a:pPr algn="just" eaLnBrk="1" hangingPunct="1">
              <a:lnSpc>
                <a:spcPct val="80000"/>
              </a:lnSpc>
              <a:buClr>
                <a:srgbClr val="996600"/>
              </a:buClr>
              <a:buFont typeface="Wingdings" pitchFamily="2" charset="2"/>
              <a:buChar char="§"/>
            </a:pPr>
            <a:r>
              <a:rPr lang="ru-RU" sz="2400" dirty="0" smtClean="0">
                <a:latin typeface="+mj-lt"/>
              </a:rPr>
              <a:t>Понятие  мера означает любую меру Члена ГАТС, в виде закона, регламента, правила, процедуры, решения, административного действия или в любой другой форме.</a:t>
            </a:r>
          </a:p>
          <a:p>
            <a:pPr algn="just" eaLnBrk="1" hangingPunct="1">
              <a:lnSpc>
                <a:spcPct val="80000"/>
              </a:lnSpc>
              <a:buClr>
                <a:srgbClr val="996600"/>
              </a:buClr>
              <a:buFont typeface="Wingdings" pitchFamily="2" charset="2"/>
              <a:buChar char="§"/>
            </a:pPr>
            <a:r>
              <a:rPr lang="ru-RU" sz="2400" dirty="0" smtClean="0">
                <a:latin typeface="+mj-lt"/>
              </a:rPr>
              <a:t>Понятие «меры члена» - это меры которые приняты государственными и негосударственными органами</a:t>
            </a:r>
          </a:p>
          <a:p>
            <a:pPr algn="just" eaLnBrk="1" hangingPunct="1">
              <a:lnSpc>
                <a:spcPct val="80000"/>
              </a:lnSpc>
              <a:buClr>
                <a:srgbClr val="996600"/>
              </a:buClr>
              <a:buFont typeface="Wingdings" pitchFamily="2" charset="2"/>
              <a:buChar char="§"/>
            </a:pPr>
            <a:r>
              <a:rPr lang="ru-RU" sz="2400" dirty="0" smtClean="0">
                <a:latin typeface="+mj-lt"/>
              </a:rPr>
              <a:t>Указано, что регулированию не подлежат государственные услуги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2800" b="1" i="1" dirty="0" smtClean="0">
                <a:solidFill>
                  <a:schemeClr val="tx1"/>
                </a:solidFill>
              </a:rPr>
              <a:t>Предметом ГАТС являются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SzPct val="65000"/>
              <a:buFont typeface="Wingdings" pitchFamily="2" charset="2"/>
              <a:buNone/>
            </a:pPr>
            <a:r>
              <a:rPr lang="ru-RU" sz="2800" dirty="0" smtClean="0">
                <a:latin typeface="+mj-lt"/>
              </a:rPr>
              <a:t>меры, затрагивающие торговлю услугами, применяемые: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Pct val="65000"/>
            </a:pPr>
            <a:r>
              <a:rPr lang="ru-RU" sz="2800" dirty="0" smtClean="0">
                <a:latin typeface="+mj-lt"/>
              </a:rPr>
              <a:t>центральными, региональными или местными правительствами и властями;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Pct val="65000"/>
            </a:pPr>
            <a:r>
              <a:rPr lang="ru-RU" sz="2800" dirty="0" smtClean="0">
                <a:latin typeface="+mj-lt"/>
              </a:rPr>
              <a:t>неправительственными органами  при выполнении полномочий, делегированных   им   центральными,   региональными   или  местными правительствами или властями.</a:t>
            </a:r>
          </a:p>
          <a:p>
            <a:pPr eaLnBrk="1" hangingPunct="1"/>
            <a:endParaRPr lang="ru-RU" sz="2800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Rectangle 2"/>
          <p:cNvSpPr>
            <a:spLocks noGrp="1" noChangeArrowheads="1"/>
          </p:cNvSpPr>
          <p:nvPr>
            <p:ph type="title"/>
          </p:nvPr>
        </p:nvSpPr>
        <p:spPr>
          <a:xfrm>
            <a:off x="700117" y="514336"/>
            <a:ext cx="8015287" cy="914400"/>
          </a:xfrm>
        </p:spPr>
        <p:txBody>
          <a:bodyPr/>
          <a:lstStyle/>
          <a:p>
            <a:pPr eaLnBrk="1" hangingPunct="1"/>
            <a:r>
              <a:rPr lang="ru-RU" b="1" i="1" dirty="0" smtClean="0"/>
              <a:t>Таможенная пошлина</a:t>
            </a:r>
          </a:p>
        </p:txBody>
      </p:sp>
      <p:sp>
        <p:nvSpPr>
          <p:cNvPr id="308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484313"/>
            <a:ext cx="7924800" cy="12239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000" b="1" dirty="0" smtClean="0">
                <a:latin typeface="+mj-lt"/>
              </a:rPr>
              <a:t>Это  обязательный внос, взимаемый таможенными органами при импорте или экспорте товара и являющийся условием импорта или экспорта.</a:t>
            </a:r>
          </a:p>
          <a:p>
            <a:pPr eaLnBrk="1" hangingPunct="1"/>
            <a:endParaRPr lang="ru-RU" sz="2800" dirty="0" smtClean="0">
              <a:latin typeface="+mj-lt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576263" y="2636838"/>
          <a:ext cx="7921625" cy="3168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400" b="1" dirty="0" smtClean="0"/>
              <a:t>Обязательства, которые берут на себя страны в  рамках ГАТС, делятся на</a:t>
            </a:r>
            <a:r>
              <a:rPr lang="ru-RU" sz="2400" dirty="0" smtClean="0"/>
              <a:t> </a:t>
            </a:r>
          </a:p>
        </p:txBody>
      </p:sp>
      <p:sp>
        <p:nvSpPr>
          <p:cNvPr id="45059" name="Oval 3"/>
          <p:cNvSpPr>
            <a:spLocks noChangeArrowheads="1"/>
          </p:cNvSpPr>
          <p:nvPr/>
        </p:nvSpPr>
        <p:spPr bwMode="auto">
          <a:xfrm>
            <a:off x="827088" y="1412875"/>
            <a:ext cx="3384550" cy="93662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Общие</a:t>
            </a:r>
          </a:p>
        </p:txBody>
      </p:sp>
      <p:sp>
        <p:nvSpPr>
          <p:cNvPr id="45060" name="Oval 4"/>
          <p:cNvSpPr>
            <a:spLocks noChangeArrowheads="1"/>
          </p:cNvSpPr>
          <p:nvPr/>
        </p:nvSpPr>
        <p:spPr bwMode="auto">
          <a:xfrm>
            <a:off x="4716463" y="1412875"/>
            <a:ext cx="3384550" cy="936625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Специфические </a:t>
            </a: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684213" y="2708275"/>
            <a:ext cx="3600450" cy="17287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b="1" dirty="0">
                <a:solidFill>
                  <a:srgbClr val="35482E"/>
                </a:solidFill>
              </a:rPr>
              <a:t>Действуют во всех </a:t>
            </a:r>
          </a:p>
          <a:p>
            <a:pPr algn="ctr"/>
            <a:r>
              <a:rPr lang="ru-RU" b="1" dirty="0">
                <a:solidFill>
                  <a:srgbClr val="35482E"/>
                </a:solidFill>
              </a:rPr>
              <a:t>странах вне </a:t>
            </a:r>
          </a:p>
          <a:p>
            <a:pPr algn="ctr"/>
            <a:r>
              <a:rPr lang="ru-RU" b="1" dirty="0">
                <a:solidFill>
                  <a:srgbClr val="35482E"/>
                </a:solidFill>
              </a:rPr>
              <a:t>зависимости от </a:t>
            </a:r>
          </a:p>
          <a:p>
            <a:pPr algn="ctr"/>
            <a:r>
              <a:rPr lang="ru-RU" b="1" dirty="0">
                <a:solidFill>
                  <a:srgbClr val="35482E"/>
                </a:solidFill>
              </a:rPr>
              <a:t>способа поставки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4572000" y="2708275"/>
            <a:ext cx="4032250" cy="17287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b="1"/>
              <a:t>Перечень действующих</a:t>
            </a:r>
          </a:p>
          <a:p>
            <a:pPr algn="ctr"/>
            <a:r>
              <a:rPr lang="ru-RU" b="1"/>
              <a:t> в каждой стране норм и процедур,</a:t>
            </a:r>
          </a:p>
          <a:p>
            <a:pPr algn="ctr"/>
            <a:r>
              <a:rPr lang="ru-RU" b="1"/>
              <a:t> регулирующих предоставление </a:t>
            </a:r>
          </a:p>
          <a:p>
            <a:pPr algn="ctr"/>
            <a:r>
              <a:rPr lang="ru-RU" b="1"/>
              <a:t>услуг по каждому </a:t>
            </a:r>
          </a:p>
          <a:p>
            <a:pPr algn="ctr"/>
            <a:r>
              <a:rPr lang="ru-RU" b="1"/>
              <a:t>способу поставки</a:t>
            </a:r>
          </a:p>
        </p:txBody>
      </p:sp>
      <p:sp>
        <p:nvSpPr>
          <p:cNvPr id="45063" name="AutoShape 7"/>
          <p:cNvSpPr>
            <a:spLocks noChangeArrowheads="1"/>
          </p:cNvSpPr>
          <p:nvPr/>
        </p:nvSpPr>
        <p:spPr bwMode="auto">
          <a:xfrm>
            <a:off x="1042988" y="5013325"/>
            <a:ext cx="7058025" cy="10795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Ограничения могут быть</a:t>
            </a:r>
            <a:r>
              <a:rPr lang="ru-RU" sz="2400" b="1" dirty="0">
                <a:solidFill>
                  <a:schemeClr val="tx1"/>
                </a:solidFill>
              </a:rPr>
              <a:t> :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горизонтальные и секторальные </a:t>
            </a:r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>
            <a:off x="2484438" y="2349500"/>
            <a:ext cx="0" cy="35877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>
            <a:off x="6443663" y="2349500"/>
            <a:ext cx="0" cy="35877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>
            <a:off x="2339975" y="4437063"/>
            <a:ext cx="431800" cy="576262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5867400" y="4437063"/>
            <a:ext cx="360363" cy="576262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3800" b="1" i="1" dirty="0" smtClean="0"/>
              <a:t>Часть </a:t>
            </a:r>
            <a:r>
              <a:rPr lang="en-US" sz="3800" b="1" i="1" dirty="0" smtClean="0"/>
              <a:t>II</a:t>
            </a:r>
            <a:r>
              <a:rPr lang="ru-RU" sz="3800" b="1" i="1" dirty="0" smtClean="0"/>
              <a:t>. Общие обязательства и правила (ст. </a:t>
            </a:r>
            <a:r>
              <a:rPr lang="en-US" sz="3800" b="1" i="1" dirty="0" smtClean="0"/>
              <a:t>II</a:t>
            </a:r>
            <a:r>
              <a:rPr lang="ru-RU" sz="3800" b="1" i="1" dirty="0" smtClean="0"/>
              <a:t> - </a:t>
            </a:r>
            <a:r>
              <a:rPr lang="en-US" sz="3800" b="1" i="1" dirty="0" smtClean="0"/>
              <a:t>XV</a:t>
            </a:r>
            <a:r>
              <a:rPr lang="ru-RU" sz="3800" b="1" i="1" dirty="0" smtClean="0"/>
              <a:t>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i="1" dirty="0" smtClean="0">
                <a:latin typeface="+mj-lt"/>
              </a:rPr>
              <a:t>Режим наибольшего благоприятствования (ст. </a:t>
            </a:r>
            <a:r>
              <a:rPr lang="en-US" b="1" i="1" dirty="0" smtClean="0">
                <a:latin typeface="+mj-lt"/>
              </a:rPr>
              <a:t>II</a:t>
            </a:r>
            <a:r>
              <a:rPr lang="ru-RU" b="1" i="1" dirty="0" smtClean="0">
                <a:latin typeface="+mj-lt"/>
              </a:rPr>
              <a:t>) </a:t>
            </a:r>
          </a:p>
          <a:p>
            <a:pPr eaLnBrk="1" hangingPunct="1"/>
            <a:r>
              <a:rPr lang="ru-RU" dirty="0" smtClean="0"/>
              <a:t>Предоставление одинакового режима все участникам соглашения (члена) сразу после присоединения нового члена</a:t>
            </a:r>
          </a:p>
          <a:p>
            <a:pPr eaLnBrk="1" hangingPunct="1"/>
            <a:r>
              <a:rPr lang="ru-RU" dirty="0" smtClean="0"/>
              <a:t>Исключение может быть только в случае наличия «изъятий»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dirty="0" smtClean="0"/>
              <a:t>Общие обязательства 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i="1" smtClean="0"/>
              <a:t>Транспарентность (ст. </a:t>
            </a:r>
            <a:r>
              <a:rPr lang="en-US" b="1" i="1" smtClean="0"/>
              <a:t>III</a:t>
            </a:r>
            <a:r>
              <a:rPr lang="ru-RU" b="1" i="1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Немедленная и открытая публикация всех законодательных документов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Не менее 1 раза в год информировать Совет по торговле услугами о всех изменениях, влияющих на торговлю (ухудшающий условия)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Обязательство немедленного ответа на запросы любого другого члена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Общие обязательства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i="1" smtClean="0"/>
              <a:t>Возрастающее участие развивающихся стран (ст. </a:t>
            </a:r>
            <a:r>
              <a:rPr lang="en-US" b="1" i="1" smtClean="0"/>
              <a:t>IV</a:t>
            </a:r>
            <a:r>
              <a:rPr lang="ru-RU" b="1" i="1" smtClean="0"/>
              <a:t>)</a:t>
            </a:r>
          </a:p>
          <a:p>
            <a:pPr eaLnBrk="1" hangingPunct="1"/>
            <a:r>
              <a:rPr lang="ru-RU" smtClean="0"/>
              <a:t>Предоставление приоритета наименее развитым странам-членам</a:t>
            </a:r>
          </a:p>
          <a:p>
            <a:pPr eaLnBrk="1" hangingPunct="1"/>
            <a:r>
              <a:rPr lang="ru-RU" smtClean="0"/>
              <a:t>Допущение значительного количества «изъятий» из общих обязательств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dirty="0" smtClean="0"/>
              <a:t>Общие обязательства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i="1" dirty="0" smtClean="0"/>
              <a:t>Экономическая интеграция (ст. </a:t>
            </a:r>
            <a:r>
              <a:rPr lang="en-US" b="1" i="1" dirty="0" smtClean="0"/>
              <a:t>V</a:t>
            </a:r>
            <a:r>
              <a:rPr lang="ru-RU" b="1" i="1" dirty="0" smtClean="0"/>
              <a:t>)</a:t>
            </a:r>
          </a:p>
          <a:p>
            <a:pPr eaLnBrk="1" hangingPunct="1"/>
            <a:r>
              <a:rPr lang="ru-RU" dirty="0" smtClean="0"/>
              <a:t>Дает возможность участвовать члена в любых других соглашения (либерализация торговли)</a:t>
            </a:r>
          </a:p>
          <a:p>
            <a:pPr eaLnBrk="1" hangingPunct="1"/>
            <a:r>
              <a:rPr lang="ru-RU" dirty="0" smtClean="0"/>
              <a:t>Любые другие соглашения не должны вести к увеличению общего уровня барьеров в торговле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Общие обязательства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i="1" smtClean="0"/>
              <a:t>Признание (ст. </a:t>
            </a:r>
            <a:r>
              <a:rPr lang="en-US" sz="2800" b="1" i="1" smtClean="0"/>
              <a:t> VII</a:t>
            </a:r>
            <a:r>
              <a:rPr lang="ru-RU" sz="2800" b="1" i="1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В целях полного или частичного выполнения стандартов или критериев в отношении разрешений, лицензирования или сертификации поставщиков услуг, член может признавать полученное образование или приобретенный опыт, а также лицензии и сертификаты, выданные в определенной стране. Такое признание может быть представлено в одностороннем порядке.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Общие обязательства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i="1" smtClean="0"/>
              <a:t>Монополии или исключительные поставщики услуг </a:t>
            </a:r>
            <a:r>
              <a:rPr lang="en-US" b="1" i="1" smtClean="0"/>
              <a:t> </a:t>
            </a:r>
            <a:r>
              <a:rPr lang="ru-RU" b="1" i="1" smtClean="0"/>
              <a:t>( ст. </a:t>
            </a:r>
            <a:r>
              <a:rPr lang="en-US" b="1" i="1" smtClean="0"/>
              <a:t>VIII</a:t>
            </a:r>
            <a:r>
              <a:rPr lang="ru-RU" b="1" i="1" smtClean="0"/>
              <a:t>)</a:t>
            </a:r>
          </a:p>
          <a:p>
            <a:pPr eaLnBrk="1" hangingPunct="1"/>
            <a:r>
              <a:rPr lang="ru-RU" smtClean="0"/>
              <a:t>Ограничение прав монопольных поставщиков услуг на рынках других участников соглашения.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Общие обязательства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Деловая практика </a:t>
            </a:r>
          </a:p>
          <a:p>
            <a:pPr eaLnBrk="1" hangingPunct="1"/>
            <a:r>
              <a:rPr lang="ru-RU" smtClean="0"/>
              <a:t>Чрезвычайные защитные меры</a:t>
            </a:r>
          </a:p>
          <a:p>
            <a:pPr eaLnBrk="1" hangingPunct="1"/>
            <a:r>
              <a:rPr lang="ru-RU" smtClean="0"/>
              <a:t>Платежи и переводы</a:t>
            </a:r>
          </a:p>
          <a:p>
            <a:pPr eaLnBrk="1" hangingPunct="1"/>
            <a:r>
              <a:rPr lang="ru-RU" smtClean="0"/>
              <a:t>Ограничения в целях защиты платежного баланса</a:t>
            </a:r>
          </a:p>
          <a:p>
            <a:pPr eaLnBrk="1" hangingPunct="1"/>
            <a:r>
              <a:rPr lang="ru-RU" smtClean="0"/>
              <a:t>Правительственные закупки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0042"/>
            <a:ext cx="8229600" cy="1143000"/>
          </a:xfrm>
        </p:spPr>
        <p:txBody>
          <a:bodyPr/>
          <a:lstStyle/>
          <a:p>
            <a:pPr eaLnBrk="1" hangingPunct="1"/>
            <a:r>
              <a:rPr lang="ru-RU" b="1" i="1" dirty="0" smtClean="0"/>
              <a:t>Общие обязательства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863746"/>
            <a:ext cx="7923213" cy="46370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i="1" dirty="0" smtClean="0"/>
              <a:t>Общие исключения (ст. </a:t>
            </a:r>
            <a:r>
              <a:rPr lang="en-US" b="1" i="1" dirty="0" smtClean="0"/>
              <a:t>XIV</a:t>
            </a:r>
            <a:r>
              <a:rPr lang="ru-RU" b="1" i="1" dirty="0" smtClean="0"/>
              <a:t>)</a:t>
            </a:r>
            <a:r>
              <a:rPr lang="en-US" dirty="0" smtClean="0"/>
              <a:t> </a:t>
            </a:r>
            <a:r>
              <a:rPr lang="ru-RU" dirty="0" smtClean="0"/>
              <a:t>могут вводиться для защиты :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Общественной морали и поддержания общественного порядка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Жизни и здоровья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От вмешательства в частную жизнь 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Предотвращения недобросовестной практики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Обеспечения безопасности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endParaRPr lang="ru-RU" dirty="0" smtClean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Общие обязательства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i="1" smtClean="0"/>
              <a:t>Субсидии (ст. </a:t>
            </a:r>
            <a:r>
              <a:rPr lang="en-US" b="1" i="1" smtClean="0"/>
              <a:t>XV</a:t>
            </a:r>
            <a:r>
              <a:rPr lang="ru-RU" b="1" i="1" smtClean="0"/>
              <a:t>)</a:t>
            </a:r>
            <a:endParaRPr lang="en-US" b="1" i="1" smtClean="0"/>
          </a:p>
          <a:p>
            <a:pPr eaLnBrk="1" hangingPunct="1"/>
            <a:r>
              <a:rPr lang="ru-RU" smtClean="0"/>
              <a:t>Устранение негативного влияния должно производиться путем переговоров</a:t>
            </a:r>
            <a:r>
              <a:rPr lang="en-US" smtClean="0"/>
              <a:t> </a:t>
            </a:r>
            <a:endParaRPr lang="ru-RU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32" y="214298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600" b="1" i="1" dirty="0" smtClean="0"/>
              <a:t>Таможенные пошлины</a:t>
            </a:r>
          </a:p>
        </p:txBody>
      </p:sp>
      <p:grpSp>
        <p:nvGrpSpPr>
          <p:cNvPr id="12292" name="Group 29"/>
          <p:cNvGrpSpPr>
            <a:grpSpLocks/>
          </p:cNvGrpSpPr>
          <p:nvPr/>
        </p:nvGrpSpPr>
        <p:grpSpPr bwMode="auto">
          <a:xfrm>
            <a:off x="571501" y="1484313"/>
            <a:ext cx="6864351" cy="4786312"/>
            <a:chOff x="97" y="830"/>
            <a:chExt cx="4324" cy="3015"/>
          </a:xfrm>
        </p:grpSpPr>
        <p:sp>
          <p:nvSpPr>
            <p:cNvPr id="95238" name="Text Box 6"/>
            <p:cNvSpPr txBox="1">
              <a:spLocks noChangeArrowheads="1"/>
            </p:cNvSpPr>
            <p:nvPr/>
          </p:nvSpPr>
          <p:spPr bwMode="auto">
            <a:xfrm>
              <a:off x="2111" y="830"/>
              <a:ext cx="1467" cy="291"/>
            </a:xfrm>
            <a:prstGeom prst="rect">
              <a:avLst/>
            </a:prstGeom>
            <a:ln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None/>
                <a:defRPr/>
              </a:pPr>
              <a:r>
                <a:rPr lang="ru-RU" b="1" i="1" dirty="0">
                  <a:solidFill>
                    <a:srgbClr val="000000"/>
                  </a:solidFill>
                  <a:latin typeface="+mj-lt"/>
                </a:rPr>
                <a:t>По способу взимания</a:t>
              </a:r>
              <a:endParaRPr lang="ru-RU" sz="24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endParaRPr>
            </a:p>
          </p:txBody>
        </p:sp>
        <p:sp>
          <p:nvSpPr>
            <p:cNvPr id="12296" name="Text Box 7"/>
            <p:cNvSpPr txBox="1">
              <a:spLocks noChangeArrowheads="1"/>
            </p:cNvSpPr>
            <p:nvPr/>
          </p:nvSpPr>
          <p:spPr bwMode="auto">
            <a:xfrm>
              <a:off x="2783" y="1550"/>
              <a:ext cx="1638" cy="23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eaLnBrk="1" hangingPunct="1"/>
              <a:r>
                <a:rPr lang="ru-RU" b="1" i="1" dirty="0">
                  <a:solidFill>
                    <a:schemeClr val="tx1"/>
                  </a:solidFill>
                  <a:latin typeface="+mj-lt"/>
                </a:rPr>
                <a:t>По объекту обложения</a:t>
              </a:r>
            </a:p>
          </p:txBody>
        </p:sp>
        <p:sp>
          <p:nvSpPr>
            <p:cNvPr id="12297" name="Text Box 8"/>
            <p:cNvSpPr txBox="1">
              <a:spLocks noChangeArrowheads="1"/>
            </p:cNvSpPr>
            <p:nvPr/>
          </p:nvSpPr>
          <p:spPr bwMode="auto">
            <a:xfrm>
              <a:off x="3311" y="2222"/>
              <a:ext cx="1017" cy="23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eaLnBrk="1" hangingPunct="1"/>
              <a:r>
                <a:rPr lang="ru-RU" b="1" i="1" dirty="0">
                  <a:solidFill>
                    <a:schemeClr val="tx1"/>
                  </a:solidFill>
                  <a:latin typeface="+mj-lt"/>
                </a:rPr>
                <a:t>По </a:t>
              </a:r>
              <a:r>
                <a:rPr lang="ru-RU" b="1" i="1" dirty="0" smtClean="0">
                  <a:solidFill>
                    <a:schemeClr val="tx1"/>
                  </a:solidFill>
                  <a:latin typeface="+mj-lt"/>
                </a:rPr>
                <a:t>характеру</a:t>
              </a:r>
              <a:endParaRPr lang="ru-RU" b="1" i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2298" name="Text Box 9"/>
            <p:cNvSpPr txBox="1">
              <a:spLocks noChangeArrowheads="1"/>
            </p:cNvSpPr>
            <p:nvPr/>
          </p:nvSpPr>
          <p:spPr bwMode="auto">
            <a:xfrm>
              <a:off x="2783" y="2798"/>
              <a:ext cx="1358" cy="23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eaLnBrk="1" hangingPunct="1"/>
              <a:r>
                <a:rPr lang="ru-RU" b="1" i="1" dirty="0">
                  <a:solidFill>
                    <a:schemeClr val="tx1"/>
                  </a:solidFill>
                  <a:latin typeface="+mj-lt"/>
                </a:rPr>
                <a:t>По происхождению</a:t>
              </a:r>
            </a:p>
          </p:txBody>
        </p:sp>
        <p:sp>
          <p:nvSpPr>
            <p:cNvPr id="12299" name="Text Box 10"/>
            <p:cNvSpPr txBox="1">
              <a:spLocks noChangeArrowheads="1"/>
            </p:cNvSpPr>
            <p:nvPr/>
          </p:nvSpPr>
          <p:spPr bwMode="auto">
            <a:xfrm>
              <a:off x="2111" y="3614"/>
              <a:ext cx="1811" cy="23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eaLnBrk="1" hangingPunct="1"/>
              <a:endParaRPr lang="ru-RU"/>
            </a:p>
          </p:txBody>
        </p:sp>
        <p:sp>
          <p:nvSpPr>
            <p:cNvPr id="12300" name="Line 11"/>
            <p:cNvSpPr>
              <a:spLocks noChangeShapeType="1"/>
            </p:cNvSpPr>
            <p:nvPr/>
          </p:nvSpPr>
          <p:spPr bwMode="auto">
            <a:xfrm flipV="1">
              <a:off x="1247" y="976"/>
              <a:ext cx="864" cy="1104"/>
            </a:xfrm>
            <a:prstGeom prst="line">
              <a:avLst/>
            </a:prstGeom>
            <a:ln>
              <a:headEnd/>
              <a:tailEnd type="stealth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2301" name="Line 12"/>
            <p:cNvSpPr>
              <a:spLocks noChangeShapeType="1"/>
            </p:cNvSpPr>
            <p:nvPr/>
          </p:nvSpPr>
          <p:spPr bwMode="auto">
            <a:xfrm flipV="1">
              <a:off x="1967" y="1648"/>
              <a:ext cx="768" cy="432"/>
            </a:xfrm>
            <a:prstGeom prst="line">
              <a:avLst/>
            </a:prstGeom>
            <a:ln>
              <a:headEnd/>
              <a:tailEnd type="stealth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2302" name="Line 13"/>
            <p:cNvSpPr>
              <a:spLocks noChangeShapeType="1"/>
            </p:cNvSpPr>
            <p:nvPr/>
          </p:nvSpPr>
          <p:spPr bwMode="auto">
            <a:xfrm flipV="1">
              <a:off x="2207" y="2368"/>
              <a:ext cx="1104" cy="0"/>
            </a:xfrm>
            <a:prstGeom prst="line">
              <a:avLst/>
            </a:prstGeom>
            <a:ln>
              <a:headEnd/>
              <a:tailEnd type="stealth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2303" name="Line 14"/>
            <p:cNvSpPr>
              <a:spLocks noChangeShapeType="1"/>
            </p:cNvSpPr>
            <p:nvPr/>
          </p:nvSpPr>
          <p:spPr bwMode="auto">
            <a:xfrm>
              <a:off x="2015" y="2608"/>
              <a:ext cx="768" cy="288"/>
            </a:xfrm>
            <a:prstGeom prst="line">
              <a:avLst/>
            </a:prstGeom>
            <a:ln>
              <a:headEnd/>
              <a:tailEnd type="stealth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2304" name="Line 15"/>
            <p:cNvSpPr>
              <a:spLocks noChangeShapeType="1"/>
            </p:cNvSpPr>
            <p:nvPr/>
          </p:nvSpPr>
          <p:spPr bwMode="auto">
            <a:xfrm>
              <a:off x="1247" y="2704"/>
              <a:ext cx="862" cy="998"/>
            </a:xfrm>
            <a:prstGeom prst="line">
              <a:avLst/>
            </a:prstGeom>
            <a:ln>
              <a:headEnd/>
              <a:tailEnd type="stealth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2294" name="Rectangle 5"/>
            <p:cNvSpPr>
              <a:spLocks noChangeArrowheads="1"/>
            </p:cNvSpPr>
            <p:nvPr/>
          </p:nvSpPr>
          <p:spPr bwMode="auto">
            <a:xfrm>
              <a:off x="97" y="1965"/>
              <a:ext cx="2256" cy="902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anchor="ctr">
              <a:spAutoFit/>
            </a:bodyPr>
            <a:lstStyle/>
            <a:p>
              <a:pPr eaLnBrk="1" hangingPunct="1"/>
              <a:endParaRPr lang="ru-RU" sz="2900" b="1" i="1" dirty="0" smtClean="0">
                <a:solidFill>
                  <a:schemeClr val="tx1"/>
                </a:solidFill>
              </a:endParaRPr>
            </a:p>
            <a:p>
              <a:pPr algn="ctr" eaLnBrk="1" hangingPunct="1"/>
              <a:r>
                <a:rPr lang="ru-RU" sz="2900" b="1" i="1" dirty="0" smtClean="0">
                  <a:solidFill>
                    <a:schemeClr val="tx1"/>
                  </a:solidFill>
                </a:rPr>
                <a:t>Виды пошлин</a:t>
              </a:r>
              <a:endParaRPr lang="ru-RU" sz="2900" b="1" i="1" dirty="0">
                <a:solidFill>
                  <a:schemeClr val="tx1"/>
                </a:solidFill>
              </a:endParaRPr>
            </a:p>
            <a:p>
              <a:pPr eaLnBrk="1" hangingPunct="1"/>
              <a:endParaRPr lang="ru-RU" sz="2900" b="1" i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2293" name="Text Box 30"/>
          <p:cNvSpPr txBox="1">
            <a:spLocks noChangeArrowheads="1"/>
          </p:cNvSpPr>
          <p:nvPr/>
        </p:nvSpPr>
        <p:spPr bwMode="auto">
          <a:xfrm>
            <a:off x="3975100" y="5897563"/>
            <a:ext cx="22695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ru-RU" b="1" i="1" dirty="0">
                <a:latin typeface="+mj-lt"/>
              </a:rPr>
              <a:t>По степени влияния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148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200" b="1" i="1" dirty="0" smtClean="0"/>
              <a:t>Часть </a:t>
            </a:r>
            <a:r>
              <a:rPr lang="en-US" sz="3200" b="1" i="1" dirty="0" smtClean="0"/>
              <a:t>III</a:t>
            </a:r>
            <a:r>
              <a:rPr lang="ru-RU" sz="3200" b="1" i="1" dirty="0" smtClean="0"/>
              <a:t>. Специфические обязательства</a:t>
            </a:r>
            <a:r>
              <a:rPr lang="ru-RU" sz="3200" i="1" dirty="0" smtClean="0"/>
              <a:t>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i="1" smtClean="0"/>
              <a:t>Доступ на рынок (ст. </a:t>
            </a:r>
            <a:r>
              <a:rPr lang="en-US" b="1" i="1" smtClean="0"/>
              <a:t>XVI</a:t>
            </a:r>
            <a:r>
              <a:rPr lang="ru-RU" b="1" i="1" smtClean="0"/>
              <a:t>)</a:t>
            </a:r>
          </a:p>
          <a:p>
            <a:pPr eaLnBrk="1" hangingPunct="1"/>
            <a:r>
              <a:rPr lang="ru-RU" smtClean="0"/>
              <a:t>Предоставляем режим не менее благоприятный чем другому члену соглашения </a:t>
            </a:r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ru-RU" b="1" i="1" smtClean="0"/>
              <a:t>Национальный режим </a:t>
            </a:r>
            <a:r>
              <a:rPr lang="en-US" b="1" i="1" smtClean="0"/>
              <a:t> (XVII)</a:t>
            </a:r>
            <a:endParaRPr lang="ru-RU" b="1" i="1" smtClean="0"/>
          </a:p>
          <a:p>
            <a:pPr eaLnBrk="1" hangingPunct="1"/>
            <a:r>
              <a:rPr lang="ru-RU" smtClean="0"/>
              <a:t>Предоставляем режим не менее благоприятный чем отечественным поставщикам услуг 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514336"/>
            <a:ext cx="8015288" cy="914400"/>
          </a:xfrm>
        </p:spPr>
        <p:txBody>
          <a:bodyPr/>
          <a:lstStyle/>
          <a:p>
            <a:pPr>
              <a:defRPr/>
            </a:pPr>
            <a:r>
              <a:rPr lang="ru-RU" sz="1600" b="1" i="1" dirty="0">
                <a:solidFill>
                  <a:schemeClr val="tx1"/>
                </a:solidFill>
                <a:ea typeface="+mn-ea"/>
                <a:cs typeface="+mn-cs"/>
              </a:rPr>
              <a:t>Статься XVI ГАТС содержит перечень ограничений доступа на рынок, в который входят шесть основных ограничений для доступа на рынок иностранных поставщиков услуг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5632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036050" cy="4852988"/>
          </a:xfrm>
        </p:spPr>
        <p:txBody>
          <a:bodyPr>
            <a:normAutofit/>
          </a:bodyPr>
          <a:lstStyle/>
          <a:p>
            <a:r>
              <a:rPr lang="ru-RU" sz="1600" dirty="0" smtClean="0">
                <a:latin typeface="+mj-lt"/>
              </a:rPr>
              <a:t>1.Ограничения количества поставщиков услуг в форме количественных квот, монополий, исключительных поставщиков услуг, теста на экономическую целесообразность;</a:t>
            </a:r>
          </a:p>
          <a:p>
            <a:r>
              <a:rPr lang="ru-RU" sz="1600" dirty="0" smtClean="0">
                <a:latin typeface="+mj-lt"/>
              </a:rPr>
              <a:t>2.Ограничения на общий объем торговли по отдельному виду услуг в форме количественных квот или теста на экономическую целесообразность;</a:t>
            </a:r>
          </a:p>
          <a:p>
            <a:r>
              <a:rPr lang="ru-RU" sz="1600" dirty="0" smtClean="0">
                <a:latin typeface="+mj-lt"/>
              </a:rPr>
              <a:t>3.Ограничения на общее число операций с услугами или общий объем предоставления услуг в форме квот или теста на экономическую целесообразность;</a:t>
            </a:r>
          </a:p>
          <a:p>
            <a:r>
              <a:rPr lang="ru-RU" sz="1600" dirty="0" smtClean="0">
                <a:latin typeface="+mj-lt"/>
              </a:rPr>
              <a:t>4.Ограничения на общее число физических лиц, которые могут быть заняты в определенном секторе услуг или числа физических лиц, которых поставщик услуги может нанять  и которые необходимы и непосредственно имеют отношение к поставке определенной услуги, в форме количественных квот или теста на экономическую целесообразность;</a:t>
            </a:r>
          </a:p>
          <a:p>
            <a:r>
              <a:rPr lang="ru-RU" sz="1600" dirty="0" smtClean="0">
                <a:latin typeface="+mj-lt"/>
              </a:rPr>
              <a:t>5.Требования к определенной организационно-правовой форме юридического лица,  поставляющего услуги;</a:t>
            </a:r>
          </a:p>
          <a:p>
            <a:r>
              <a:rPr lang="ru-RU" sz="1600" dirty="0" smtClean="0">
                <a:latin typeface="+mj-lt"/>
              </a:rPr>
              <a:t>6.Ограничения на участие иностранного капитала в форме ограничения максимальной доли иностранного капитала в капитале отдельной компании или общей стоимости совокупных иностранных инвестиций</a:t>
            </a:r>
            <a:r>
              <a:rPr lang="ru-RU" sz="1400" dirty="0" smtClean="0">
                <a:latin typeface="+mj-lt"/>
              </a:rPr>
              <a:t>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b="1" i="1" dirty="0" smtClean="0"/>
              <a:t>Часть </a:t>
            </a:r>
            <a:r>
              <a:rPr lang="en-US" sz="4000" b="1" i="1" dirty="0" smtClean="0"/>
              <a:t>IV</a:t>
            </a:r>
            <a:r>
              <a:rPr lang="ru-RU" sz="4000" b="1" i="1" dirty="0" smtClean="0"/>
              <a:t>. Постепенная либерализация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7924800" cy="47085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b="1" i="1" dirty="0" smtClean="0">
                <a:latin typeface="+mj-lt"/>
              </a:rPr>
              <a:t>Специфические обязательства (ст.</a:t>
            </a:r>
            <a:r>
              <a:rPr lang="en-US" sz="2800" b="1" i="1" dirty="0" smtClean="0">
                <a:latin typeface="+mj-lt"/>
              </a:rPr>
              <a:t>XX</a:t>
            </a:r>
            <a:r>
              <a:rPr lang="ru-RU" sz="2800" b="1" i="1" dirty="0" smtClean="0">
                <a:latin typeface="+mj-lt"/>
              </a:rPr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dirty="0" smtClean="0"/>
              <a:t>У каждого участника есть Перечень специфических обязательств, где прописаны: </a:t>
            </a:r>
          </a:p>
          <a:p>
            <a:pPr eaLnBrk="1" hangingPunct="1"/>
            <a:r>
              <a:rPr lang="ru-RU" sz="2800" dirty="0" smtClean="0"/>
              <a:t>ограничения в доступе на рынок</a:t>
            </a:r>
          </a:p>
          <a:p>
            <a:pPr eaLnBrk="1" hangingPunct="1"/>
            <a:r>
              <a:rPr lang="ru-RU" sz="2800" dirty="0" smtClean="0"/>
              <a:t>условия в предоставлении национального режима</a:t>
            </a:r>
          </a:p>
          <a:p>
            <a:pPr eaLnBrk="1" hangingPunct="1"/>
            <a:r>
              <a:rPr lang="ru-RU" sz="2800" dirty="0" smtClean="0"/>
              <a:t>принятые дополнительные обязательства</a:t>
            </a:r>
          </a:p>
          <a:p>
            <a:pPr eaLnBrk="1" hangingPunct="1"/>
            <a:r>
              <a:rPr lang="ru-RU" sz="2800" dirty="0" smtClean="0"/>
              <a:t>временные рамки выбранных обязательств </a:t>
            </a:r>
          </a:p>
          <a:p>
            <a:pPr eaLnBrk="1" hangingPunct="1"/>
            <a:endParaRPr lang="ru-RU" sz="2800" dirty="0" smtClean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b="1" smtClean="0"/>
              <a:t>Часть </a:t>
            </a:r>
            <a:r>
              <a:rPr lang="en-US" sz="4000" b="1" smtClean="0"/>
              <a:t>IV</a:t>
            </a:r>
            <a:r>
              <a:rPr lang="ru-RU" sz="4000" b="1" smtClean="0"/>
              <a:t>. Постепенная либерализация 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i="1" smtClean="0"/>
              <a:t>Переговоры по специфическим обязательствам (ст. </a:t>
            </a:r>
            <a:r>
              <a:rPr lang="en-US" b="1" i="1" smtClean="0"/>
              <a:t>XIX</a:t>
            </a:r>
            <a:r>
              <a:rPr lang="ru-RU" b="1" i="1" smtClean="0"/>
              <a:t>)</a:t>
            </a:r>
          </a:p>
          <a:p>
            <a:pPr eaLnBrk="1" hangingPunct="1"/>
            <a:r>
              <a:rPr lang="ru-RU" smtClean="0"/>
              <a:t>Поводятся раз в 5 лет и направлены на общую либерализацию</a:t>
            </a:r>
          </a:p>
          <a:p>
            <a:pPr eaLnBrk="1" hangingPunct="1"/>
            <a:r>
              <a:rPr lang="ru-RU" smtClean="0"/>
              <a:t>Учитывается уровень развития отдельных членов: развивающиеся страны имеют возможность открывать меньшее число секторов услуг </a:t>
            </a:r>
          </a:p>
          <a:p>
            <a:pPr eaLnBrk="1" hangingPunct="1"/>
            <a:endParaRPr lang="en-US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b="1" smtClean="0"/>
              <a:t>Часть </a:t>
            </a:r>
            <a:r>
              <a:rPr lang="en-US" sz="4000" b="1" smtClean="0"/>
              <a:t>V</a:t>
            </a:r>
            <a:r>
              <a:rPr lang="ru-RU" sz="4000" b="1" smtClean="0"/>
              <a:t>. Иституциональные положения 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628775"/>
            <a:ext cx="7924800" cy="4419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i="1" smtClean="0"/>
              <a:t>Совет по торговле услугами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smtClean="0"/>
              <a:t>Орган по разрешению споров</a:t>
            </a:r>
            <a:r>
              <a:rPr lang="ru-RU" smtClean="0"/>
              <a:t> </a:t>
            </a:r>
          </a:p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Прописывается порядок разрешения споров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b="1" i="1" dirty="0" smtClean="0"/>
              <a:t>Часть </a:t>
            </a:r>
            <a:r>
              <a:rPr lang="en-US" sz="4000" b="1" i="1" dirty="0" smtClean="0"/>
              <a:t>VI</a:t>
            </a:r>
            <a:r>
              <a:rPr lang="ru-RU" sz="4000" b="1" i="1" dirty="0" smtClean="0"/>
              <a:t>. Заключительные положения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968838"/>
            <a:ext cx="8401080" cy="4389120"/>
          </a:xfrm>
        </p:spPr>
        <p:txBody>
          <a:bodyPr/>
          <a:lstStyle/>
          <a:p>
            <a:pPr eaLnBrk="1" hangingPunct="1"/>
            <a:r>
              <a:rPr lang="ru-RU" dirty="0" smtClean="0"/>
              <a:t>Приводится список определений</a:t>
            </a:r>
          </a:p>
          <a:p>
            <a:pPr eaLnBrk="1" hangingPunct="1"/>
            <a:r>
              <a:rPr lang="ru-RU" dirty="0" smtClean="0"/>
              <a:t> Дефиниции «услуга» нет </a:t>
            </a:r>
          </a:p>
          <a:p>
            <a:pPr eaLnBrk="1" hangingPunct="1">
              <a:buFont typeface="Wingdings" pitchFamily="2" charset="2"/>
              <a:buNone/>
            </a:pPr>
            <a:endParaRPr lang="ru-RU" i="1" dirty="0" smtClean="0">
              <a:latin typeface="+mj-lt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i="1" dirty="0" smtClean="0">
                <a:latin typeface="+mj-lt"/>
              </a:rPr>
              <a:t>Приложение «Положение по изъятию из обязательств» 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800" b="1" i="1" dirty="0" smtClean="0"/>
              <a:t>Горизонтальные обязательства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2800" i="1" smtClean="0"/>
              <a:t>Горизонтальные обязательства</a:t>
            </a:r>
            <a:r>
              <a:rPr lang="ru-RU" sz="2800" smtClean="0"/>
              <a:t> касаются тех мер регулирования доступа на рынок, которые применяются в отношении </a:t>
            </a:r>
            <a:r>
              <a:rPr lang="ru-RU" sz="2800" i="1" smtClean="0"/>
              <a:t>всех секторов услуг</a:t>
            </a:r>
            <a:r>
              <a:rPr lang="ru-RU" sz="2800" smtClean="0"/>
              <a:t>. </a:t>
            </a:r>
          </a:p>
          <a:p>
            <a:pPr eaLnBrk="1" hangingPunct="1"/>
            <a:r>
              <a:rPr lang="ru-RU" sz="2800" smtClean="0"/>
              <a:t>Горизонтальные обязательства как правило не затрагивают таких способов поставки услуг как «трансграничная торговля» и «потребление за рубежом». 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2400" b="1" smtClean="0"/>
              <a:t>Горизонтальные меры ограничения способа поставки услуг - «коммерческое присутствие» заключаются в 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smtClean="0"/>
              <a:t>обязательном учреждении компании в форме совместного предприятия, т.е. компании с обязательным участием национального капитала;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запрете иностранному поставщику владеть контрольным пакетом акций такой компании;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установлении числа членов совета управляющих компании, которые должны быть гражданами страны потребителя компании;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установлении требований к технологиям и менеджменту, используемым в компании;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установлении требований, связанных с подготовкой местных кадров;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установление требований обязательного привлечения местных поставщиков услуг;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обязательном предоставлении регулярной информации о деятельности компании.</a:t>
            </a:r>
            <a:br>
              <a:rPr lang="ru-RU" sz="2000" smtClean="0"/>
            </a:br>
            <a:endParaRPr lang="ru-RU" sz="2000" smtClean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2200" b="1" smtClean="0"/>
              <a:t>Горизонтальные меры ограничения способа поставки услуг - «присутствие физических лиц» заключаются в:</a:t>
            </a:r>
            <a:br>
              <a:rPr lang="ru-RU" sz="2200" b="1" smtClean="0"/>
            </a:br>
            <a:endParaRPr lang="ru-RU" sz="2200" b="1" smtClean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/>
              <a:t>ограничении количественного характера по доступу на рынок в виде предельного количества иностранных физических лиц-поставщиков услуг, выражающегося в форме квоты или требования подтверждения экономической целесообразности;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необходимости создания определенных условий работы для некоторых категорий персонала;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использовании мер национальной власти (по вопросам иммиграции или занятости), в том что касающихся выдачи разрешений для въезда и временного пребывания иностранных физических лиц-поставщиков услуг в стране.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4"/>
          <p:cNvSpPr>
            <a:spLocks noGrp="1" noChangeArrowheads="1"/>
          </p:cNvSpPr>
          <p:nvPr>
            <p:ph type="title"/>
          </p:nvPr>
        </p:nvSpPr>
        <p:spPr>
          <a:xfrm>
            <a:off x="195263" y="585774"/>
            <a:ext cx="8015287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800" b="1" i="1" dirty="0" smtClean="0"/>
              <a:t>Секторальные меры регулирования</a:t>
            </a:r>
          </a:p>
        </p:txBody>
      </p:sp>
      <p:sp>
        <p:nvSpPr>
          <p:cNvPr id="6451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7924800" cy="15414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400" b="1" i="1" dirty="0" smtClean="0">
                <a:latin typeface="+mj-lt"/>
              </a:rPr>
              <a:t>меры регулирования в отдельных секторах услуг, учитывающие специфику конкретного сектора и его значимость для экономики страны</a:t>
            </a:r>
          </a:p>
          <a:p>
            <a:pPr eaLnBrk="1" hangingPunct="1"/>
            <a:endParaRPr lang="ru-RU" sz="2400" b="1" i="1" dirty="0" smtClean="0">
              <a:latin typeface="+mj-lt"/>
            </a:endParaRPr>
          </a:p>
        </p:txBody>
      </p:sp>
      <p:sp>
        <p:nvSpPr>
          <p:cNvPr id="64516" name="Rectangle 16"/>
          <p:cNvSpPr>
            <a:spLocks noChangeArrowheads="1"/>
          </p:cNvSpPr>
          <p:nvPr/>
        </p:nvSpPr>
        <p:spPr bwMode="auto">
          <a:xfrm>
            <a:off x="1476375" y="3284538"/>
            <a:ext cx="5832475" cy="863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3200" b="1" i="1" dirty="0"/>
              <a:t>представляют собой</a:t>
            </a:r>
          </a:p>
        </p:txBody>
      </p:sp>
      <p:sp>
        <p:nvSpPr>
          <p:cNvPr id="64517" name="Rectangle 17"/>
          <p:cNvSpPr>
            <a:spLocks noChangeArrowheads="1"/>
          </p:cNvSpPr>
          <p:nvPr/>
        </p:nvSpPr>
        <p:spPr bwMode="auto">
          <a:xfrm>
            <a:off x="714348" y="4643446"/>
            <a:ext cx="3600450" cy="15843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ru-RU" i="1" dirty="0">
                <a:latin typeface="+mj-lt"/>
              </a:rPr>
              <a:t>обязательства по предоставлению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ru-RU" i="1" dirty="0">
                <a:latin typeface="+mj-lt"/>
              </a:rPr>
              <a:t> свободного доступа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ru-RU" i="1" dirty="0">
                <a:latin typeface="+mj-lt"/>
              </a:rPr>
              <a:t> на свой рынок для иностранных 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ru-RU" i="1" dirty="0">
                <a:latin typeface="+mj-lt"/>
              </a:rPr>
              <a:t>услуг и поставщиков 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ru-RU" i="1" dirty="0">
                <a:latin typeface="+mj-lt"/>
              </a:rPr>
              <a:t>услуг в конкретном </a:t>
            </a:r>
            <a:r>
              <a:rPr lang="ru-RU" i="1" dirty="0" smtClean="0">
                <a:latin typeface="+mj-lt"/>
              </a:rPr>
              <a:t>секторе</a:t>
            </a:r>
            <a:endParaRPr lang="ru-RU" i="1" dirty="0">
              <a:latin typeface="+mj-lt"/>
            </a:endParaRPr>
          </a:p>
        </p:txBody>
      </p:sp>
      <p:sp>
        <p:nvSpPr>
          <p:cNvPr id="64518" name="Rectangle 18"/>
          <p:cNvSpPr>
            <a:spLocks noChangeArrowheads="1"/>
          </p:cNvSpPr>
          <p:nvPr/>
        </p:nvSpPr>
        <p:spPr bwMode="auto">
          <a:xfrm>
            <a:off x="4643438" y="4581525"/>
            <a:ext cx="3600450" cy="16557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i="1" dirty="0">
                <a:latin typeface="+mj-lt"/>
              </a:rPr>
              <a:t>меры в отношении </a:t>
            </a:r>
          </a:p>
          <a:p>
            <a:pPr algn="ctr"/>
            <a:r>
              <a:rPr lang="ru-RU" i="1" dirty="0">
                <a:latin typeface="+mj-lt"/>
              </a:rPr>
              <a:t>иностранных услуг </a:t>
            </a:r>
          </a:p>
          <a:p>
            <a:pPr algn="ctr"/>
            <a:r>
              <a:rPr lang="ru-RU" i="1" dirty="0">
                <a:latin typeface="+mj-lt"/>
              </a:rPr>
              <a:t>и поставщиков услуг, </a:t>
            </a:r>
          </a:p>
          <a:p>
            <a:pPr algn="ctr"/>
            <a:r>
              <a:rPr lang="ru-RU" i="1" dirty="0">
                <a:latin typeface="+mj-lt"/>
              </a:rPr>
              <a:t>ограничивающие доступ </a:t>
            </a:r>
          </a:p>
          <a:p>
            <a:pPr algn="ctr"/>
            <a:r>
              <a:rPr lang="ru-RU" i="1" dirty="0">
                <a:latin typeface="+mj-lt"/>
              </a:rPr>
              <a:t>на рынок в конкретном </a:t>
            </a:r>
          </a:p>
          <a:p>
            <a:pPr algn="ctr"/>
            <a:r>
              <a:rPr lang="ru-RU" i="1" dirty="0">
                <a:latin typeface="+mj-lt"/>
              </a:rPr>
              <a:t>секторе услуг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85803" y="657212"/>
            <a:ext cx="8015287" cy="914400"/>
          </a:xfrm>
        </p:spPr>
        <p:txBody>
          <a:bodyPr/>
          <a:lstStyle/>
          <a:p>
            <a:pPr eaLnBrk="1" hangingPunct="1"/>
            <a:r>
              <a:rPr lang="ru-RU" b="1" i="1" dirty="0" smtClean="0"/>
              <a:t>Виды таможенных пошлин</a:t>
            </a:r>
          </a:p>
        </p:txBody>
      </p:sp>
      <p:graphicFrame>
        <p:nvGraphicFramePr>
          <p:cNvPr id="74916" name="Group 164"/>
          <p:cNvGraphicFramePr>
            <a:graphicFrameLocks noGrp="1"/>
          </p:cNvGraphicFramePr>
          <p:nvPr>
            <p:ph type="tbl" idx="1"/>
          </p:nvPr>
        </p:nvGraphicFramePr>
        <p:xfrm>
          <a:off x="539750" y="1628775"/>
          <a:ext cx="7924800" cy="4451349"/>
        </p:xfrm>
        <a:graphic>
          <a:graphicData uri="http://schemas.openxmlformats.org/drawingml/2006/table">
            <a:tbl>
              <a:tblPr/>
              <a:tblGrid>
                <a:gridCol w="1946275"/>
                <a:gridCol w="1798638"/>
                <a:gridCol w="2017712"/>
                <a:gridCol w="2162175"/>
              </a:tblGrid>
              <a:tr h="7191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По способу взимания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Специфические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Адвалорные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Комбинированные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20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 объекту обложения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Импортные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Экспортные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Транзитные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01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 характеру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Сезонные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Антидемпин-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говые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Компенсационные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652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 происхождению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Автономные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Конвенционные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Преференциальные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652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 степени влияния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Оптимальная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Эффективная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79161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Данильцев А.В.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Международная торговля: инструменты регулирования. М., 1999.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14336"/>
            <a:ext cx="8858280" cy="9144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200" b="1" dirty="0" smtClean="0">
                <a:solidFill>
                  <a:schemeClr val="tx1"/>
                </a:solidFill>
              </a:rPr>
              <a:t>Позитивные в результате присоединения России к ВТО</a:t>
            </a:r>
          </a:p>
        </p:txBody>
      </p:sp>
      <p:sp>
        <p:nvSpPr>
          <p:cNvPr id="436227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484313"/>
            <a:ext cx="8496300" cy="4752975"/>
          </a:xfrm>
        </p:spPr>
        <p:txBody>
          <a:bodyPr/>
          <a:lstStyle/>
          <a:p>
            <a:pPr algn="just" eaLnBrk="1" hangingPunct="1"/>
            <a:r>
              <a:rPr lang="ru-RU" sz="2400" i="1" dirty="0" smtClean="0">
                <a:latin typeface="+mj-lt"/>
              </a:rPr>
              <a:t>Конкуренция приведет к мобилизации деятельности отечественных производителей услуг: применению и разработке новых технологий, расширению набора услуг, совершенству качества, снижению  цены, более полному учету запросов клиентуры. В долгосрочной перспективе к наращиванию экспортного потенциала отечественных поставщиков</a:t>
            </a:r>
          </a:p>
          <a:p>
            <a:pPr algn="just" eaLnBrk="1" hangingPunct="1"/>
            <a:r>
              <a:rPr lang="ru-RU" sz="2400" i="1" dirty="0" smtClean="0">
                <a:latin typeface="+mj-lt"/>
              </a:rPr>
              <a:t>В результате конкуренции на  внутреннем рынке выиграют потребители услуг. </a:t>
            </a:r>
          </a:p>
          <a:p>
            <a:pPr algn="just" eaLnBrk="1" hangingPunct="1"/>
            <a:r>
              <a:rPr lang="ru-RU" sz="2400" i="1" dirty="0" smtClean="0">
                <a:latin typeface="+mj-lt"/>
              </a:rPr>
              <a:t>Снятие ограничений на коммерческое присутствие создаст условия для притока дополнительных иностранных инвестиций.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436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436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436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6227" grpId="0" build="p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428604"/>
            <a:ext cx="8686800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Позитивные в результате присоединения России к ВТО</a:t>
            </a:r>
            <a:endParaRPr lang="ru-RU" sz="2800" b="1" i="1" dirty="0" smtClean="0">
              <a:solidFill>
                <a:schemeClr val="tx1"/>
              </a:solidFill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2024085"/>
            <a:ext cx="8420100" cy="46196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i="1" dirty="0" smtClean="0">
                <a:latin typeface="+mj-lt"/>
              </a:rPr>
              <a:t>Развитие отраслей услуг приведет к росту занятости.</a:t>
            </a:r>
          </a:p>
          <a:p>
            <a:pPr eaLnBrk="1" hangingPunct="1">
              <a:lnSpc>
                <a:spcPct val="80000"/>
              </a:lnSpc>
            </a:pPr>
            <a:r>
              <a:rPr lang="ru-RU" i="1" dirty="0" smtClean="0">
                <a:latin typeface="+mj-lt"/>
              </a:rPr>
              <a:t> Либерализация представляет потенциальную опасность лишь для отдельных поставщиков, но не для отрасли в целом.</a:t>
            </a:r>
          </a:p>
          <a:p>
            <a:pPr eaLnBrk="1" hangingPunct="1">
              <a:lnSpc>
                <a:spcPct val="80000"/>
              </a:lnSpc>
            </a:pPr>
            <a:r>
              <a:rPr lang="ru-RU" i="1" dirty="0" smtClean="0">
                <a:latin typeface="+mj-lt"/>
              </a:rPr>
              <a:t>В секторах с либеральным текущим режимом доступа иностранных поставщиков услуг присоединение к ВТО не повлечет значительных изменений по сравнению с действующей практикой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3600" i="1" u="sng" dirty="0" smtClean="0">
                <a:solidFill>
                  <a:schemeClr val="tx1"/>
                </a:solidFill>
              </a:rPr>
              <a:t>Самостоятельная работа № 3.</a:t>
            </a:r>
            <a:r>
              <a:rPr lang="ru-RU" sz="3800" i="1" u="sng" dirty="0" smtClean="0">
                <a:solidFill>
                  <a:schemeClr val="tx1"/>
                </a:solidFill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/>
            </a:r>
            <a:br>
              <a:rPr lang="ru-RU" sz="3800" dirty="0" smtClean="0">
                <a:solidFill>
                  <a:schemeClr val="tx1"/>
                </a:solidFill>
              </a:rPr>
            </a:br>
            <a:endParaRPr lang="ru-RU" sz="3800" dirty="0" smtClean="0">
              <a:solidFill>
                <a:schemeClr val="tx1"/>
              </a:solidFill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341438"/>
            <a:ext cx="7924800" cy="489585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000" b="1" i="1" dirty="0" smtClean="0">
              <a:latin typeface="+mj-lt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i="1" dirty="0" smtClean="0">
                <a:latin typeface="+mj-lt"/>
              </a:rPr>
              <a:t>Провести анализ ограничений выхода на рынки зарубежных стран (выбрать 3-и страны)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i="1" dirty="0" smtClean="0">
                <a:latin typeface="+mj-lt"/>
              </a:rPr>
              <a:t>Сравнить с особенности  доступа на российский рынок данной услуги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i="1" dirty="0" smtClean="0">
                <a:latin typeface="+mj-lt"/>
              </a:rPr>
              <a:t>Анализ привести по 4-м способам поставки услуг.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i="1" dirty="0" smtClean="0">
                <a:latin typeface="+mj-lt"/>
              </a:rPr>
              <a:t>Анализ провести по следующим секторам: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i="1" dirty="0" smtClean="0">
                <a:latin typeface="+mj-lt"/>
              </a:rPr>
              <a:t>1. Услуги, связанные с туризмом и путешествиями: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i="1" dirty="0" smtClean="0">
                <a:latin typeface="+mj-lt"/>
              </a:rPr>
              <a:t>1.1 услуги гостиниц, 1.2 ресторанов, 1.3 туроператоров и </a:t>
            </a:r>
            <a:r>
              <a:rPr lang="ru-RU" sz="2000" b="1" i="1" dirty="0" err="1" smtClean="0">
                <a:latin typeface="+mj-lt"/>
              </a:rPr>
              <a:t>туагентов</a:t>
            </a:r>
            <a:r>
              <a:rPr lang="ru-RU" sz="2000" b="1" i="1" dirty="0" smtClean="0">
                <a:latin typeface="+mj-lt"/>
              </a:rPr>
              <a:t>; 1.4 экскурсионное обслуживание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i="1" dirty="0" smtClean="0">
                <a:latin typeface="+mj-lt"/>
              </a:rPr>
              <a:t>2. Услуги по организации: 2.1 досуга, 2.2 культурных мероприятий, 2.3 спортивных мероприятий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i="1" dirty="0" smtClean="0">
                <a:latin typeface="+mj-lt"/>
              </a:rPr>
              <a:t>3. Услуги телекоммуникаций и услуги в сети Интернет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i="1" dirty="0" smtClean="0">
                <a:latin typeface="+mj-lt"/>
              </a:rPr>
              <a:t>4. Аудиовизуальные услуги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40" name="Group 22"/>
          <p:cNvGrpSpPr>
            <a:grpSpLocks/>
          </p:cNvGrpSpPr>
          <p:nvPr/>
        </p:nvGrpSpPr>
        <p:grpSpPr bwMode="auto">
          <a:xfrm>
            <a:off x="900113" y="723900"/>
            <a:ext cx="7199312" cy="5081588"/>
            <a:chOff x="567" y="411"/>
            <a:chExt cx="4535" cy="3201"/>
          </a:xfrm>
        </p:grpSpPr>
        <p:sp>
          <p:nvSpPr>
            <p:cNvPr id="14343" name="Rectangle 5"/>
            <p:cNvSpPr>
              <a:spLocks noChangeArrowheads="1"/>
            </p:cNvSpPr>
            <p:nvPr/>
          </p:nvSpPr>
          <p:spPr bwMode="auto">
            <a:xfrm>
              <a:off x="567" y="1253"/>
              <a:ext cx="4525" cy="31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4344" name="Rectangle 6"/>
            <p:cNvSpPr>
              <a:spLocks noChangeArrowheads="1"/>
            </p:cNvSpPr>
            <p:nvPr/>
          </p:nvSpPr>
          <p:spPr bwMode="auto">
            <a:xfrm>
              <a:off x="567" y="3249"/>
              <a:ext cx="4535" cy="363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4346" name="Text Box 8"/>
            <p:cNvSpPr txBox="1">
              <a:spLocks noChangeArrowheads="1"/>
            </p:cNvSpPr>
            <p:nvPr/>
          </p:nvSpPr>
          <p:spPr bwMode="auto">
            <a:xfrm>
              <a:off x="611" y="411"/>
              <a:ext cx="4422" cy="28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ru-RU" sz="2400" b="1" dirty="0"/>
                <a:t>Особенности расчета таможенных пошлин</a:t>
              </a:r>
            </a:p>
          </p:txBody>
        </p:sp>
        <p:sp>
          <p:nvSpPr>
            <p:cNvPr id="14347" name="Text Box 9"/>
            <p:cNvSpPr txBox="1">
              <a:spLocks noChangeArrowheads="1"/>
            </p:cNvSpPr>
            <p:nvPr/>
          </p:nvSpPr>
          <p:spPr bwMode="auto">
            <a:xfrm>
              <a:off x="1882" y="3294"/>
              <a:ext cx="2088" cy="28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ru-RU" sz="2400" b="1"/>
                <a:t>Способ взимания</a:t>
              </a:r>
            </a:p>
          </p:txBody>
        </p:sp>
        <p:sp>
          <p:nvSpPr>
            <p:cNvPr id="14348" name="Text Box 10"/>
            <p:cNvSpPr txBox="1">
              <a:spLocks noChangeArrowheads="1"/>
            </p:cNvSpPr>
            <p:nvPr/>
          </p:nvSpPr>
          <p:spPr bwMode="auto">
            <a:xfrm>
              <a:off x="703" y="1298"/>
              <a:ext cx="1174" cy="212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sz="1600" b="1" dirty="0"/>
                <a:t>Специфические</a:t>
              </a:r>
            </a:p>
          </p:txBody>
        </p:sp>
        <p:sp>
          <p:nvSpPr>
            <p:cNvPr id="14349" name="Text Box 11"/>
            <p:cNvSpPr txBox="1">
              <a:spLocks noChangeArrowheads="1"/>
            </p:cNvSpPr>
            <p:nvPr/>
          </p:nvSpPr>
          <p:spPr bwMode="auto">
            <a:xfrm>
              <a:off x="2200" y="1298"/>
              <a:ext cx="1136" cy="212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ru-RU" sz="1600" b="1"/>
                <a:t>Адвалорные</a:t>
              </a:r>
            </a:p>
          </p:txBody>
        </p:sp>
        <p:sp>
          <p:nvSpPr>
            <p:cNvPr id="14351" name="Text Box 13"/>
            <p:cNvSpPr txBox="1">
              <a:spLocks noChangeArrowheads="1"/>
            </p:cNvSpPr>
            <p:nvPr/>
          </p:nvSpPr>
          <p:spPr bwMode="auto">
            <a:xfrm>
              <a:off x="3696" y="1298"/>
              <a:ext cx="1134" cy="192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sz="1400" b="1" dirty="0"/>
                <a:t>Смешанные</a:t>
              </a:r>
            </a:p>
          </p:txBody>
        </p:sp>
        <p:sp>
          <p:nvSpPr>
            <p:cNvPr id="14352" name="Text Box 14"/>
            <p:cNvSpPr txBox="1">
              <a:spLocks noChangeArrowheads="1"/>
            </p:cNvSpPr>
            <p:nvPr/>
          </p:nvSpPr>
          <p:spPr bwMode="auto">
            <a:xfrm>
              <a:off x="703" y="1842"/>
              <a:ext cx="1179" cy="862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sz="1400" dirty="0"/>
                <a:t>Размер устанавливается в денежных единицах за единицу измерения количества товара</a:t>
              </a:r>
            </a:p>
          </p:txBody>
        </p:sp>
        <p:sp>
          <p:nvSpPr>
            <p:cNvPr id="14353" name="Text Box 15"/>
            <p:cNvSpPr txBox="1">
              <a:spLocks noChangeArrowheads="1"/>
            </p:cNvSpPr>
            <p:nvPr/>
          </p:nvSpPr>
          <p:spPr bwMode="auto">
            <a:xfrm>
              <a:off x="2200" y="1888"/>
              <a:ext cx="1213" cy="46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sz="1400"/>
                <a:t>Размер исчисляется в процентах от стоимости товара</a:t>
              </a:r>
            </a:p>
          </p:txBody>
        </p:sp>
        <p:sp>
          <p:nvSpPr>
            <p:cNvPr id="14354" name="Text Box 16"/>
            <p:cNvSpPr txBox="1">
              <a:spLocks noChangeArrowheads="1"/>
            </p:cNvSpPr>
            <p:nvPr/>
          </p:nvSpPr>
          <p:spPr bwMode="auto">
            <a:xfrm>
              <a:off x="3742" y="1979"/>
              <a:ext cx="965" cy="32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sz="1400"/>
                <a:t>Сочетают оба принципа</a:t>
              </a:r>
            </a:p>
          </p:txBody>
        </p:sp>
        <p:sp>
          <p:nvSpPr>
            <p:cNvPr id="14356" name="Line 18"/>
            <p:cNvSpPr>
              <a:spLocks noChangeShapeType="1"/>
            </p:cNvSpPr>
            <p:nvPr/>
          </p:nvSpPr>
          <p:spPr bwMode="auto">
            <a:xfrm>
              <a:off x="1066" y="2886"/>
              <a:ext cx="0" cy="247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4357" name="Line 19"/>
            <p:cNvSpPr>
              <a:spLocks noChangeShapeType="1"/>
            </p:cNvSpPr>
            <p:nvPr/>
          </p:nvSpPr>
          <p:spPr bwMode="auto">
            <a:xfrm>
              <a:off x="2880" y="2478"/>
              <a:ext cx="0" cy="659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4358" name="Line 21"/>
            <p:cNvSpPr>
              <a:spLocks noChangeShapeType="1"/>
            </p:cNvSpPr>
            <p:nvPr/>
          </p:nvSpPr>
          <p:spPr bwMode="auto">
            <a:xfrm>
              <a:off x="4255" y="2573"/>
              <a:ext cx="0" cy="539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90000" tIns="46800" rIns="90000" bIns="46800" anchor="ctr"/>
            <a:lstStyle/>
            <a:p>
              <a:endParaRPr lang="ru-RU"/>
            </a:p>
          </p:txBody>
        </p:sp>
      </p:grpSp>
      <p:sp>
        <p:nvSpPr>
          <p:cNvPr id="14341" name="Rectangle 23"/>
          <p:cNvSpPr>
            <a:spLocks noChangeArrowheads="1"/>
          </p:cNvSpPr>
          <p:nvPr/>
        </p:nvSpPr>
        <p:spPr bwMode="auto">
          <a:xfrm>
            <a:off x="611188" y="1628775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endParaRPr lang="ru-RU" sz="3200"/>
          </a:p>
        </p:txBody>
      </p:sp>
      <p:sp>
        <p:nvSpPr>
          <p:cNvPr id="14342" name="Rectangle 24"/>
          <p:cNvSpPr>
            <a:spLocks noChangeArrowheads="1"/>
          </p:cNvSpPr>
          <p:nvPr/>
        </p:nvSpPr>
        <p:spPr bwMode="auto">
          <a:xfrm>
            <a:off x="611188" y="1628775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endParaRPr lang="ru-RU" sz="3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4" name="Group 21"/>
          <p:cNvGrpSpPr>
            <a:grpSpLocks/>
          </p:cNvGrpSpPr>
          <p:nvPr/>
        </p:nvGrpSpPr>
        <p:grpSpPr bwMode="auto">
          <a:xfrm>
            <a:off x="900113" y="652463"/>
            <a:ext cx="7199312" cy="5081587"/>
            <a:chOff x="567" y="411"/>
            <a:chExt cx="4535" cy="3201"/>
          </a:xfrm>
        </p:grpSpPr>
        <p:sp>
          <p:nvSpPr>
            <p:cNvPr id="15365" name="Rectangle 5"/>
            <p:cNvSpPr>
              <a:spLocks noChangeArrowheads="1"/>
            </p:cNvSpPr>
            <p:nvPr/>
          </p:nvSpPr>
          <p:spPr bwMode="auto">
            <a:xfrm>
              <a:off x="567" y="1253"/>
              <a:ext cx="4525" cy="318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5366" name="Rectangle 6"/>
            <p:cNvSpPr>
              <a:spLocks noChangeArrowheads="1"/>
            </p:cNvSpPr>
            <p:nvPr/>
          </p:nvSpPr>
          <p:spPr bwMode="auto">
            <a:xfrm>
              <a:off x="567" y="3249"/>
              <a:ext cx="4535" cy="36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5368" name="Text Box 8"/>
            <p:cNvSpPr txBox="1">
              <a:spLocks noChangeArrowheads="1"/>
            </p:cNvSpPr>
            <p:nvPr/>
          </p:nvSpPr>
          <p:spPr bwMode="auto">
            <a:xfrm>
              <a:off x="611" y="411"/>
              <a:ext cx="4422" cy="288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ru-RU" sz="2400" b="1" dirty="0"/>
                <a:t>Особенности расчета таможенных пошлин</a:t>
              </a:r>
            </a:p>
          </p:txBody>
        </p:sp>
        <p:sp>
          <p:nvSpPr>
            <p:cNvPr id="15369" name="Text Box 9"/>
            <p:cNvSpPr txBox="1">
              <a:spLocks noChangeArrowheads="1"/>
            </p:cNvSpPr>
            <p:nvPr/>
          </p:nvSpPr>
          <p:spPr bwMode="auto">
            <a:xfrm>
              <a:off x="1882" y="3294"/>
              <a:ext cx="2088" cy="288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ru-RU" sz="2400" b="1"/>
                <a:t>Объект обложения</a:t>
              </a:r>
            </a:p>
          </p:txBody>
        </p:sp>
        <p:sp>
          <p:nvSpPr>
            <p:cNvPr id="15370" name="Text Box 10"/>
            <p:cNvSpPr txBox="1">
              <a:spLocks noChangeArrowheads="1"/>
            </p:cNvSpPr>
            <p:nvPr/>
          </p:nvSpPr>
          <p:spPr bwMode="auto">
            <a:xfrm>
              <a:off x="703" y="1298"/>
              <a:ext cx="1174" cy="212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sz="1600" b="1"/>
                <a:t>Импортные</a:t>
              </a:r>
            </a:p>
          </p:txBody>
        </p:sp>
        <p:sp>
          <p:nvSpPr>
            <p:cNvPr id="15371" name="Text Box 11"/>
            <p:cNvSpPr txBox="1">
              <a:spLocks noChangeArrowheads="1"/>
            </p:cNvSpPr>
            <p:nvPr/>
          </p:nvSpPr>
          <p:spPr bwMode="auto">
            <a:xfrm>
              <a:off x="2200" y="1298"/>
              <a:ext cx="1136" cy="212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ru-RU" sz="1600" b="1"/>
                <a:t>Экспортные</a:t>
              </a:r>
            </a:p>
          </p:txBody>
        </p:sp>
        <p:sp>
          <p:nvSpPr>
            <p:cNvPr id="15373" name="Text Box 13"/>
            <p:cNvSpPr txBox="1">
              <a:spLocks noChangeArrowheads="1"/>
            </p:cNvSpPr>
            <p:nvPr/>
          </p:nvSpPr>
          <p:spPr bwMode="auto">
            <a:xfrm>
              <a:off x="3696" y="1298"/>
              <a:ext cx="1134" cy="212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sz="1600" b="1"/>
                <a:t>Транзитные</a:t>
              </a:r>
            </a:p>
          </p:txBody>
        </p:sp>
        <p:sp>
          <p:nvSpPr>
            <p:cNvPr id="15374" name="Text Box 14"/>
            <p:cNvSpPr txBox="1">
              <a:spLocks noChangeArrowheads="1"/>
            </p:cNvSpPr>
            <p:nvPr/>
          </p:nvSpPr>
          <p:spPr bwMode="auto">
            <a:xfrm>
              <a:off x="703" y="1706"/>
              <a:ext cx="1179" cy="113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sz="1400"/>
                <a:t>Взимается с импортируемых в страну товаров. Задача -защита внутреннего рынка от проникновения иностранных товаров</a:t>
              </a:r>
            </a:p>
          </p:txBody>
        </p:sp>
        <p:sp>
          <p:nvSpPr>
            <p:cNvPr id="15375" name="Text Box 15"/>
            <p:cNvSpPr txBox="1">
              <a:spLocks noChangeArrowheads="1"/>
            </p:cNvSpPr>
            <p:nvPr/>
          </p:nvSpPr>
          <p:spPr bwMode="auto">
            <a:xfrm>
              <a:off x="2200" y="1752"/>
              <a:ext cx="1213" cy="862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algn="just" eaLnBrk="1" hangingPunct="1">
                <a:spcBef>
                  <a:spcPct val="50000"/>
                </a:spcBef>
              </a:pPr>
              <a:r>
                <a:rPr lang="ru-RU" sz="1400"/>
                <a:t>Взимаются при вывозе (экспорте) товаров. Стимулируют поставки товара на внутренний рынок </a:t>
              </a:r>
            </a:p>
          </p:txBody>
        </p:sp>
        <p:sp>
          <p:nvSpPr>
            <p:cNvPr id="15376" name="Text Box 16"/>
            <p:cNvSpPr txBox="1">
              <a:spLocks noChangeArrowheads="1"/>
            </p:cNvSpPr>
            <p:nvPr/>
          </p:nvSpPr>
          <p:spPr bwMode="auto">
            <a:xfrm>
              <a:off x="3742" y="1797"/>
              <a:ext cx="965" cy="862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90000" tIns="46800" rIns="90000" bIns="46800">
              <a:spAutoFit/>
            </a:bodyPr>
            <a:lstStyle/>
            <a:p>
              <a:pPr algn="just" eaLnBrk="1" hangingPunct="1">
                <a:spcBef>
                  <a:spcPct val="50000"/>
                </a:spcBef>
              </a:pPr>
              <a:r>
                <a:rPr lang="ru-RU" sz="1400"/>
                <a:t>Взимаются при провозе иностранного товара через территорию страны </a:t>
              </a:r>
            </a:p>
          </p:txBody>
        </p:sp>
        <p:sp>
          <p:nvSpPr>
            <p:cNvPr id="15378" name="Line 18"/>
            <p:cNvSpPr>
              <a:spLocks noChangeShapeType="1"/>
            </p:cNvSpPr>
            <p:nvPr/>
          </p:nvSpPr>
          <p:spPr bwMode="auto">
            <a:xfrm>
              <a:off x="1066" y="2886"/>
              <a:ext cx="0" cy="2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5379" name="Line 19"/>
            <p:cNvSpPr>
              <a:spLocks noChangeShapeType="1"/>
            </p:cNvSpPr>
            <p:nvPr/>
          </p:nvSpPr>
          <p:spPr bwMode="auto">
            <a:xfrm>
              <a:off x="2789" y="2568"/>
              <a:ext cx="0" cy="6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  <p:sp>
          <p:nvSpPr>
            <p:cNvPr id="15380" name="Line 20"/>
            <p:cNvSpPr>
              <a:spLocks noChangeShapeType="1"/>
            </p:cNvSpPr>
            <p:nvPr/>
          </p:nvSpPr>
          <p:spPr bwMode="auto">
            <a:xfrm>
              <a:off x="4241" y="2659"/>
              <a:ext cx="0" cy="5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0000" tIns="46800" rIns="90000" bIns="46800" anchor="ctr"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325438" y="2054218"/>
            <a:ext cx="8029575" cy="3746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323850" y="5157788"/>
            <a:ext cx="8048625" cy="6477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-32" y="1127531"/>
            <a:ext cx="8736012" cy="586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3200" b="1" i="1" dirty="0">
                <a:latin typeface="+mj-lt"/>
              </a:rPr>
              <a:t>Особенности расчета таможенных пошлин</a:t>
            </a:r>
          </a:p>
        </p:txBody>
      </p:sp>
      <p:sp>
        <p:nvSpPr>
          <p:cNvPr id="16392" name="Text Box 9"/>
          <p:cNvSpPr txBox="1">
            <a:spLocks noChangeArrowheads="1"/>
          </p:cNvSpPr>
          <p:nvPr/>
        </p:nvSpPr>
        <p:spPr bwMode="auto">
          <a:xfrm>
            <a:off x="2722563" y="5229225"/>
            <a:ext cx="3705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2400" b="1"/>
              <a:t>Характер взимания</a:t>
            </a:r>
          </a:p>
        </p:txBody>
      </p:sp>
      <p:sp>
        <p:nvSpPr>
          <p:cNvPr id="16393" name="Text Box 10"/>
          <p:cNvSpPr txBox="1">
            <a:spLocks noChangeArrowheads="1"/>
          </p:cNvSpPr>
          <p:nvPr/>
        </p:nvSpPr>
        <p:spPr bwMode="auto">
          <a:xfrm>
            <a:off x="966788" y="2060575"/>
            <a:ext cx="2082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600" b="1" dirty="0"/>
              <a:t>Сезонные</a:t>
            </a:r>
          </a:p>
        </p:txBody>
      </p:sp>
      <p:sp>
        <p:nvSpPr>
          <p:cNvPr id="16394" name="Text Box 11"/>
          <p:cNvSpPr txBox="1">
            <a:spLocks noChangeArrowheads="1"/>
          </p:cNvSpPr>
          <p:nvPr/>
        </p:nvSpPr>
        <p:spPr bwMode="auto">
          <a:xfrm>
            <a:off x="3348038" y="2060575"/>
            <a:ext cx="21605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ru-RU" sz="1600" b="1"/>
              <a:t>Антидемпинговые </a:t>
            </a:r>
          </a:p>
        </p:txBody>
      </p:sp>
      <p:sp>
        <p:nvSpPr>
          <p:cNvPr id="16395" name="Text Box 12"/>
          <p:cNvSpPr txBox="1">
            <a:spLocks noChangeArrowheads="1"/>
          </p:cNvSpPr>
          <p:nvPr/>
        </p:nvSpPr>
        <p:spPr bwMode="auto">
          <a:xfrm>
            <a:off x="6011863" y="1412875"/>
            <a:ext cx="21193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ru-RU" sz="1600"/>
          </a:p>
        </p:txBody>
      </p:sp>
      <p:sp>
        <p:nvSpPr>
          <p:cNvPr id="16396" name="Text Box 13"/>
          <p:cNvSpPr txBox="1">
            <a:spLocks noChangeArrowheads="1"/>
          </p:cNvSpPr>
          <p:nvPr/>
        </p:nvSpPr>
        <p:spPr bwMode="auto">
          <a:xfrm>
            <a:off x="5722938" y="2060575"/>
            <a:ext cx="22336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600" b="1"/>
              <a:t>Компенсационные</a:t>
            </a:r>
          </a:p>
        </p:txBody>
      </p:sp>
      <p:sp>
        <p:nvSpPr>
          <p:cNvPr id="16397" name="Text Box 14"/>
          <p:cNvSpPr txBox="1">
            <a:spLocks noChangeArrowheads="1"/>
          </p:cNvSpPr>
          <p:nvPr/>
        </p:nvSpPr>
        <p:spPr bwMode="auto">
          <a:xfrm>
            <a:off x="755650" y="2492375"/>
            <a:ext cx="2447925" cy="220278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400" dirty="0">
                <a:solidFill>
                  <a:schemeClr val="tx1"/>
                </a:solidFill>
              </a:rPr>
              <a:t>Применяются в целях оперативного регулирования ввоза и вывоза отдельных товаров. В РФ сезонные пошлины устанавливаются Правительством РФ на срок до шести месяцев в году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6398" name="Text Box 15"/>
          <p:cNvSpPr txBox="1">
            <a:spLocks noChangeArrowheads="1"/>
          </p:cNvSpPr>
          <p:nvPr/>
        </p:nvSpPr>
        <p:spPr bwMode="auto">
          <a:xfrm>
            <a:off x="3348038" y="2492375"/>
            <a:ext cx="2519362" cy="18180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400" dirty="0">
                <a:solidFill>
                  <a:schemeClr val="tx1"/>
                </a:solidFill>
              </a:rPr>
              <a:t>Дополнительная импортная пошлина, которой облагаются товары, экспортируемые по ценам ниже нормальных цен мирового рынка или внутренних цен импортирующей страны </a:t>
            </a:r>
          </a:p>
        </p:txBody>
      </p:sp>
      <p:sp>
        <p:nvSpPr>
          <p:cNvPr id="16399" name="Text Box 16"/>
          <p:cNvSpPr txBox="1">
            <a:spLocks noChangeArrowheads="1"/>
          </p:cNvSpPr>
          <p:nvPr/>
        </p:nvSpPr>
        <p:spPr bwMode="auto">
          <a:xfrm>
            <a:off x="6084888" y="2492375"/>
            <a:ext cx="2232025" cy="203350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1400" dirty="0">
                <a:solidFill>
                  <a:schemeClr val="tx1"/>
                </a:solidFill>
              </a:rPr>
              <a:t>Взимается в случаях ввоза на таможенную территорию страны товаров, при производстве или вывозе которых прямо или косвенно использовались субсидии </a:t>
            </a:r>
          </a:p>
        </p:txBody>
      </p:sp>
      <p:sp>
        <p:nvSpPr>
          <p:cNvPr id="16400" name="Text Box 17"/>
          <p:cNvSpPr txBox="1">
            <a:spLocks noChangeArrowheads="1"/>
          </p:cNvSpPr>
          <p:nvPr/>
        </p:nvSpPr>
        <p:spPr bwMode="auto">
          <a:xfrm>
            <a:off x="6443663" y="2133600"/>
            <a:ext cx="1714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ru-RU" sz="1200"/>
          </a:p>
        </p:txBody>
      </p:sp>
      <p:sp>
        <p:nvSpPr>
          <p:cNvPr id="16401" name="Line 18"/>
          <p:cNvSpPr>
            <a:spLocks noChangeShapeType="1"/>
          </p:cNvSpPr>
          <p:nvPr/>
        </p:nvSpPr>
        <p:spPr bwMode="auto">
          <a:xfrm flipH="1">
            <a:off x="1693862" y="4714884"/>
            <a:ext cx="92055" cy="446079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6402" name="Line 19"/>
          <p:cNvSpPr>
            <a:spLocks noChangeShapeType="1"/>
          </p:cNvSpPr>
          <p:nvPr/>
        </p:nvSpPr>
        <p:spPr bwMode="auto">
          <a:xfrm>
            <a:off x="4572000" y="4437063"/>
            <a:ext cx="1588" cy="77787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6403" name="Line 20"/>
          <p:cNvSpPr>
            <a:spLocks noChangeShapeType="1"/>
          </p:cNvSpPr>
          <p:nvPr/>
        </p:nvSpPr>
        <p:spPr bwMode="auto">
          <a:xfrm>
            <a:off x="6572264" y="4572008"/>
            <a:ext cx="161911" cy="57308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lIns="90000" tIns="46800" rIns="90000" bIns="46800" anchor="ctr"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1">
      <a:dk1>
        <a:sysClr val="windowText" lastClr="000000"/>
      </a:dk1>
      <a:lt1>
        <a:srgbClr val="FDEADA"/>
      </a:lt1>
      <a:dk2>
        <a:srgbClr val="0F243E"/>
      </a:dk2>
      <a:lt2>
        <a:srgbClr val="FEF5DA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1505</TotalTime>
  <Words>2735</Words>
  <Application>Microsoft Office PowerPoint</Application>
  <PresentationFormat>Экран (4:3)</PresentationFormat>
  <Paragraphs>662</Paragraphs>
  <Slides>62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62</vt:i4>
      </vt:variant>
    </vt:vector>
  </HeadingPairs>
  <TitlesOfParts>
    <vt:vector size="63" baseType="lpstr">
      <vt:lpstr>Поток</vt:lpstr>
      <vt:lpstr>Слайд 1</vt:lpstr>
      <vt:lpstr>Характер методов государственного регулирования международной торговли</vt:lpstr>
      <vt:lpstr>Таможенный тариф </vt:lpstr>
      <vt:lpstr>Таможенная пошлина</vt:lpstr>
      <vt:lpstr>Таможенные пошлины</vt:lpstr>
      <vt:lpstr>Виды таможенных пошлин</vt:lpstr>
      <vt:lpstr>Слайд 7</vt:lpstr>
      <vt:lpstr>Слайд 8</vt:lpstr>
      <vt:lpstr>Слайд 9</vt:lpstr>
      <vt:lpstr>Слайд 10</vt:lpstr>
      <vt:lpstr>Слайд 11</vt:lpstr>
      <vt:lpstr>Основными типами нетарифного регулирования являются: </vt:lpstr>
      <vt:lpstr>Количественные инструменты нетарифного регулирования </vt:lpstr>
      <vt:lpstr>Качественные инструменты нетарифного регулирования</vt:lpstr>
      <vt:lpstr>Слайд 15</vt:lpstr>
      <vt:lpstr>Слайд 16</vt:lpstr>
      <vt:lpstr>Слайд 17</vt:lpstr>
      <vt:lpstr>Факторы мешающие разработке и применению целостной и эффективной  системы механизмов регулирования международной торговли в сфере услуг  </vt:lpstr>
      <vt:lpstr>Воздействие на торговлю услугами нетарифных методов</vt:lpstr>
      <vt:lpstr>Применение таможенных тарифов в торговле услугами</vt:lpstr>
      <vt:lpstr>Типичные ограничения доступа на рынок, используемые в ГАТС. Ограничение:</vt:lpstr>
      <vt:lpstr>В организации экспорта – импорта услуг методы нетарифного регулирования применяются в большей степени, поскольку лучше учитывают специфику услуги как товара.</vt:lpstr>
      <vt:lpstr>Способы регулирования трансграничной торговли</vt:lpstr>
      <vt:lpstr>Способы регулирования  Потребления за границей</vt:lpstr>
      <vt:lpstr>Способы регулирования  Потребления за границей</vt:lpstr>
      <vt:lpstr>Способы регулирования коммерческого присутствия</vt:lpstr>
      <vt:lpstr>Меры регулирования присутствия физических лиц</vt:lpstr>
      <vt:lpstr>Слайд 28</vt:lpstr>
      <vt:lpstr>Правовая основа применения механизмов торговли услугами</vt:lpstr>
      <vt:lpstr>Генеральное соглашение по тарифам и торговле (ГАТТ)</vt:lpstr>
      <vt:lpstr>Слайд 31</vt:lpstr>
      <vt:lpstr>Всемирная торговая организация – World Trade Organization (ВТО - WTO)</vt:lpstr>
      <vt:lpstr>Слайд 33</vt:lpstr>
      <vt:lpstr>Слайд 34</vt:lpstr>
      <vt:lpstr>Страны члены ВТО получают в рамках ГАТС возможность:</vt:lpstr>
      <vt:lpstr>Слайд 36</vt:lpstr>
      <vt:lpstr>На какие услуги распространяется действие ГАТС </vt:lpstr>
      <vt:lpstr>Часть 1 – Сфера применения и определения (ст. 1)</vt:lpstr>
      <vt:lpstr>Предметом ГАТС являются</vt:lpstr>
      <vt:lpstr>Обязательства, которые берут на себя страны в  рамках ГАТС, делятся на </vt:lpstr>
      <vt:lpstr>Часть II. Общие обязательства и правила (ст. II - XV)</vt:lpstr>
      <vt:lpstr>Общие обязательства </vt:lpstr>
      <vt:lpstr>Общие обязательства</vt:lpstr>
      <vt:lpstr>Общие обязательства</vt:lpstr>
      <vt:lpstr>Общие обязательства</vt:lpstr>
      <vt:lpstr>Общие обязательства</vt:lpstr>
      <vt:lpstr>Общие обязательства</vt:lpstr>
      <vt:lpstr>Общие обязательства</vt:lpstr>
      <vt:lpstr>Общие обязательства</vt:lpstr>
      <vt:lpstr>Часть III. Специфические обязательства </vt:lpstr>
      <vt:lpstr>Статься XVI ГАТС содержит перечень ограничений доступа на рынок, в который входят шесть основных ограничений для доступа на рынок иностранных поставщиков услуг</vt:lpstr>
      <vt:lpstr>Часть IV. Постепенная либерализация</vt:lpstr>
      <vt:lpstr>Часть IV. Постепенная либерализация </vt:lpstr>
      <vt:lpstr>Часть V. Иституциональные положения </vt:lpstr>
      <vt:lpstr>Часть VI. Заключительные положения </vt:lpstr>
      <vt:lpstr>Горизонтальные обязательства</vt:lpstr>
      <vt:lpstr>Горизонтальные меры ограничения способа поставки услуг - «коммерческое присутствие» заключаются в </vt:lpstr>
      <vt:lpstr>Горизонтальные меры ограничения способа поставки услуг - «присутствие физических лиц» заключаются в: </vt:lpstr>
      <vt:lpstr>Секторальные меры регулирования</vt:lpstr>
      <vt:lpstr>Позитивные в результате присоединения России к ВТО</vt:lpstr>
      <vt:lpstr>Позитивные в результате присоединения России к ВТО</vt:lpstr>
      <vt:lpstr>Самостоятельная работа № 3.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170</cp:revision>
  <dcterms:created xsi:type="dcterms:W3CDTF">2007-03-03T09:39:58Z</dcterms:created>
  <dcterms:modified xsi:type="dcterms:W3CDTF">2016-02-09T12:00:05Z</dcterms:modified>
</cp:coreProperties>
</file>